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Diphylleia" panose="020B0604020202020204" charset="-127"/>
      <p:regular r:id="rId12"/>
    </p:embeddedFont>
    <p:embeddedFont>
      <p:font typeface="Courgette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9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148991" y="2467918"/>
            <a:ext cx="12288784" cy="11952256"/>
          </a:xfrm>
          <a:custGeom>
            <a:avLst/>
            <a:gdLst/>
            <a:ahLst/>
            <a:cxnLst/>
            <a:rect l="l" t="t" r="r" b="b"/>
            <a:pathLst>
              <a:path w="12288784" h="11952256">
                <a:moveTo>
                  <a:pt x="0" y="0"/>
                </a:moveTo>
                <a:lnTo>
                  <a:pt x="12288784" y="0"/>
                </a:lnTo>
                <a:lnTo>
                  <a:pt x="12288784" y="11952256"/>
                </a:lnTo>
                <a:lnTo>
                  <a:pt x="0" y="11952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8985904" y="5168464"/>
            <a:ext cx="10104701" cy="11905393"/>
            <a:chOff x="0" y="0"/>
            <a:chExt cx="15738005" cy="185425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37967" cy="18542636"/>
            </a:xfrm>
            <a:custGeom>
              <a:avLst/>
              <a:gdLst/>
              <a:ahLst/>
              <a:cxnLst/>
              <a:rect l="l" t="t" r="r" b="b"/>
              <a:pathLst>
                <a:path w="15737967" h="18542636">
                  <a:moveTo>
                    <a:pt x="0" y="0"/>
                  </a:moveTo>
                  <a:lnTo>
                    <a:pt x="15737967" y="0"/>
                  </a:lnTo>
                  <a:lnTo>
                    <a:pt x="15737967" y="18542636"/>
                  </a:lnTo>
                  <a:lnTo>
                    <a:pt x="0" y="18542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" b="-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764040">
            <a:off x="352215" y="828227"/>
            <a:ext cx="1808159" cy="910857"/>
            <a:chOff x="0" y="0"/>
            <a:chExt cx="2410879" cy="1214476"/>
          </a:xfrm>
        </p:grpSpPr>
        <p:sp>
          <p:nvSpPr>
            <p:cNvPr id="19" name="Freeform 19"/>
            <p:cNvSpPr/>
            <p:nvPr/>
          </p:nvSpPr>
          <p:spPr>
            <a:xfrm flipH="1">
              <a:off x="0" y="0"/>
              <a:ext cx="2410841" cy="1214501"/>
            </a:xfrm>
            <a:custGeom>
              <a:avLst/>
              <a:gdLst/>
              <a:ahLst/>
              <a:cxnLst/>
              <a:rect l="l" t="t" r="r" b="b"/>
              <a:pathLst>
                <a:path w="2410841" h="1214501">
                  <a:moveTo>
                    <a:pt x="2410841" y="0"/>
                  </a:moveTo>
                  <a:lnTo>
                    <a:pt x="0" y="0"/>
                  </a:lnTo>
                  <a:lnTo>
                    <a:pt x="0" y="1214501"/>
                  </a:lnTo>
                  <a:lnTo>
                    <a:pt x="2410841" y="1214501"/>
                  </a:lnTo>
                  <a:lnTo>
                    <a:pt x="2410841" y="0"/>
                  </a:lnTo>
                  <a:close/>
                </a:path>
              </a:pathLst>
            </a:custGeom>
            <a:blipFill>
              <a:blip r:embed="rId4"/>
              <a:stretch>
                <a:fillRect t="-52" r="-1" b="-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9620" y="3054920"/>
            <a:ext cx="547888" cy="594360"/>
            <a:chOff x="0" y="0"/>
            <a:chExt cx="730517" cy="792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9620" y="5704579"/>
            <a:ext cx="547888" cy="594360"/>
            <a:chOff x="0" y="0"/>
            <a:chExt cx="730517" cy="7924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84484" y="7183622"/>
            <a:ext cx="547888" cy="594360"/>
            <a:chOff x="0" y="0"/>
            <a:chExt cx="730517" cy="7924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 rot="773040">
            <a:off x="2245785" y="2242366"/>
            <a:ext cx="2119465" cy="304429"/>
            <a:chOff x="0" y="0"/>
            <a:chExt cx="2825953" cy="405905"/>
          </a:xfrm>
        </p:grpSpPr>
        <p:sp>
          <p:nvSpPr>
            <p:cNvPr id="27" name="Freeform 27"/>
            <p:cNvSpPr/>
            <p:nvPr/>
          </p:nvSpPr>
          <p:spPr>
            <a:xfrm flipH="1">
              <a:off x="0" y="0"/>
              <a:ext cx="2826004" cy="405892"/>
            </a:xfrm>
            <a:custGeom>
              <a:avLst/>
              <a:gdLst/>
              <a:ahLst/>
              <a:cxnLst/>
              <a:rect l="l" t="t" r="r" b="b"/>
              <a:pathLst>
                <a:path w="2826004" h="405892">
                  <a:moveTo>
                    <a:pt x="2826004" y="0"/>
                  </a:moveTo>
                  <a:lnTo>
                    <a:pt x="0" y="0"/>
                  </a:lnTo>
                  <a:lnTo>
                    <a:pt x="0" y="405892"/>
                  </a:lnTo>
                  <a:lnTo>
                    <a:pt x="2826004" y="405892"/>
                  </a:lnTo>
                  <a:lnTo>
                    <a:pt x="2826004" y="0"/>
                  </a:lnTo>
                  <a:close/>
                </a:path>
              </a:pathLst>
            </a:custGeom>
            <a:blipFill>
              <a:blip r:embed="rId6"/>
              <a:stretch>
                <a:fillRect l="-272" r="-270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772430" y="4039162"/>
            <a:ext cx="1978114" cy="805634"/>
            <a:chOff x="0" y="0"/>
            <a:chExt cx="2637485" cy="107417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36674" y="8855488"/>
            <a:ext cx="1978114" cy="805634"/>
            <a:chOff x="0" y="0"/>
            <a:chExt cx="2637485" cy="10741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802473" y="847725"/>
            <a:ext cx="5883991" cy="1553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2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Lesson #2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964584" y="2435795"/>
            <a:ext cx="8761147" cy="248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Introduce ways to say sorry number #3 and #4.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Introdusere måte å si unnskyld på #3 og #4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81287" y="5514079"/>
            <a:ext cx="7160838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Mind-map.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Tankekart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830897" y="6437778"/>
            <a:ext cx="7160838" cy="248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Read the book"Monster Knows I'm Sorry".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Les boka "Monster Knows I'm Sorry"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830897" y="9239393"/>
            <a:ext cx="7160838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Roleplay.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Rollespill.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256295" y="9506093"/>
            <a:ext cx="547888" cy="594360"/>
            <a:chOff x="0" y="0"/>
            <a:chExt cx="730517" cy="7924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709566" y="3083309"/>
            <a:ext cx="10665876" cy="11399444"/>
            <a:chOff x="0" y="0"/>
            <a:chExt cx="14221168" cy="15199258"/>
          </a:xfrm>
        </p:grpSpPr>
        <p:sp>
          <p:nvSpPr>
            <p:cNvPr id="16" name="Freeform 16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55226" y="2880465"/>
            <a:ext cx="5065538" cy="1602553"/>
            <a:chOff x="0" y="0"/>
            <a:chExt cx="6754051" cy="21367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2741314" y="-126997"/>
            <a:ext cx="5065538" cy="1602553"/>
            <a:chOff x="0" y="0"/>
            <a:chExt cx="6754051" cy="213673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044770" y="4584478"/>
            <a:ext cx="8243230" cy="6099991"/>
            <a:chOff x="0" y="0"/>
            <a:chExt cx="10990974" cy="81333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90961" cy="8133334"/>
            </a:xfrm>
            <a:custGeom>
              <a:avLst/>
              <a:gdLst/>
              <a:ahLst/>
              <a:cxnLst/>
              <a:rect l="l" t="t" r="r" b="b"/>
              <a:pathLst>
                <a:path w="10990961" h="8133334">
                  <a:moveTo>
                    <a:pt x="0" y="0"/>
                  </a:moveTo>
                  <a:lnTo>
                    <a:pt x="10990961" y="0"/>
                  </a:lnTo>
                  <a:lnTo>
                    <a:pt x="10990961" y="8133334"/>
                  </a:lnTo>
                  <a:lnTo>
                    <a:pt x="0" y="8133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66908" y="1836911"/>
            <a:ext cx="9306358" cy="4722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The goal is to be able to say “I can use different ways to say sorry.”</a:t>
            </a:r>
          </a:p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Målet er å kunne si “Jeg kan bruke flere måter å si unnskyld på, på engelsk.”</a:t>
            </a:r>
          </a:p>
          <a:p>
            <a:pPr algn="ctr">
              <a:lnSpc>
                <a:spcPts val="6238"/>
              </a:lnSpc>
            </a:pPr>
            <a:endParaRPr lang="en-US" sz="4683">
              <a:solidFill>
                <a:srgbClr val="FF0000"/>
              </a:solidFill>
              <a:latin typeface="Diphylleia"/>
              <a:ea typeface="Diphylleia"/>
              <a:cs typeface="Diphylleia"/>
              <a:sym typeface="Diphylle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650540" y="301971"/>
            <a:ext cx="8935202" cy="133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Working buddies - 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Læringsvenn</a:t>
            </a:r>
          </a:p>
        </p:txBody>
      </p:sp>
      <p:sp>
        <p:nvSpPr>
          <p:cNvPr id="15" name="AutoShape 15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650540" y="2751030"/>
            <a:ext cx="8935202" cy="539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1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2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4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5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Pupils – Pupil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37927" y="2751030"/>
            <a:ext cx="8935202" cy="539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6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7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8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9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194250" y="909647"/>
            <a:ext cx="1389950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#3: Telling why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7973" y="5143500"/>
            <a:ext cx="5228398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The ball hit his face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00177" y="4603927"/>
            <a:ext cx="5671477" cy="1405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The water bottle fell</a:t>
            </a:r>
          </a:p>
          <a:p>
            <a:pPr algn="ctr">
              <a:lnSpc>
                <a:spcPts val="5533"/>
              </a:lnSpc>
            </a:pPr>
            <a:endParaRPr lang="en-US" sz="4611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371653" y="5637200"/>
            <a:ext cx="4887647" cy="1405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The dog ate my homework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833387" y="3022777"/>
            <a:ext cx="12621226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#4: Trying to fix it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6908" y="1247204"/>
            <a:ext cx="5633269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Can I help you fix it?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70410" y="6687908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Let me help you.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71653" y="5637200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 can try to fix it.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12219" y="929888"/>
            <a:ext cx="7360731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Mind-map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0000"/>
                </a:solidFill>
                <a:latin typeface="Courgette"/>
                <a:ea typeface="Courgette"/>
                <a:cs typeface="Courgette"/>
                <a:sym typeface="Courgette"/>
              </a:rPr>
              <a:t>Tankekart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2270231" y="3254445"/>
            <a:ext cx="3587163" cy="1460954"/>
            <a:chOff x="0" y="0"/>
            <a:chExt cx="4782884" cy="19479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391929">
            <a:off x="5571854" y="-287121"/>
            <a:ext cx="10452200" cy="11171072"/>
            <a:chOff x="0" y="0"/>
            <a:chExt cx="14221168" cy="15199258"/>
          </a:xfrm>
        </p:grpSpPr>
        <p:sp>
          <p:nvSpPr>
            <p:cNvPr id="19" name="Freeform 19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72853" y="3594278"/>
            <a:ext cx="8618791" cy="403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You will need: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A pencil, a green pencil and a light blue pencil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Du trenger: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En blyant, grønt fargeblyant og lyse blå fargeblyant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6774701" y="9035010"/>
            <a:ext cx="3587163" cy="1460954"/>
            <a:chOff x="0" y="0"/>
            <a:chExt cx="4782884" cy="19479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-2270231" y="3254445"/>
            <a:ext cx="3587163" cy="1460954"/>
            <a:chOff x="0" y="0"/>
            <a:chExt cx="4782884" cy="19479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74701" y="9035010"/>
            <a:ext cx="3587163" cy="1460954"/>
            <a:chOff x="0" y="0"/>
            <a:chExt cx="4782884" cy="194793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0" y="48741"/>
            <a:ext cx="18327485" cy="10197473"/>
            <a:chOff x="0" y="0"/>
            <a:chExt cx="11363808" cy="63228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63833" cy="6322822"/>
            </a:xfrm>
            <a:custGeom>
              <a:avLst/>
              <a:gdLst/>
              <a:ahLst/>
              <a:cxnLst/>
              <a:rect l="l" t="t" r="r" b="b"/>
              <a:pathLst>
                <a:path w="11363833" h="6322822">
                  <a:moveTo>
                    <a:pt x="0" y="0"/>
                  </a:moveTo>
                  <a:lnTo>
                    <a:pt x="11363833" y="0"/>
                  </a:lnTo>
                  <a:lnTo>
                    <a:pt x="11363833" y="6322822"/>
                  </a:lnTo>
                  <a:lnTo>
                    <a:pt x="0" y="6322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-5682263" y="-811111"/>
            <a:ext cx="13974880" cy="14027220"/>
          </a:xfrm>
          <a:custGeom>
            <a:avLst/>
            <a:gdLst/>
            <a:ahLst/>
            <a:cxnLst/>
            <a:rect l="l" t="t" r="r" b="b"/>
            <a:pathLst>
              <a:path w="13974880" h="14027220">
                <a:moveTo>
                  <a:pt x="0" y="0"/>
                </a:moveTo>
                <a:lnTo>
                  <a:pt x="13974880" y="0"/>
                </a:lnTo>
                <a:lnTo>
                  <a:pt x="13974880" y="14027220"/>
                </a:lnTo>
                <a:lnTo>
                  <a:pt x="0" y="14027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3543300" y="2385612"/>
            <a:ext cx="9144000" cy="11219631"/>
            <a:chOff x="0" y="0"/>
            <a:chExt cx="12192000" cy="14959508"/>
          </a:xfrm>
        </p:grpSpPr>
        <p:sp>
          <p:nvSpPr>
            <p:cNvPr id="17" name="Freeform 17"/>
            <p:cNvSpPr/>
            <p:nvPr/>
          </p:nvSpPr>
          <p:spPr>
            <a:xfrm flipH="1">
              <a:off x="0" y="0"/>
              <a:ext cx="12192000" cy="14959457"/>
            </a:xfrm>
            <a:custGeom>
              <a:avLst/>
              <a:gdLst/>
              <a:ahLst/>
              <a:cxnLst/>
              <a:rect l="l" t="t" r="r" b="b"/>
              <a:pathLst>
                <a:path w="12192000" h="14959457">
                  <a:moveTo>
                    <a:pt x="12192000" y="0"/>
                  </a:moveTo>
                  <a:lnTo>
                    <a:pt x="0" y="0"/>
                  </a:lnTo>
                  <a:lnTo>
                    <a:pt x="0" y="14959457"/>
                  </a:lnTo>
                  <a:lnTo>
                    <a:pt x="12192000" y="14959457"/>
                  </a:lnTo>
                  <a:lnTo>
                    <a:pt x="12192000" y="0"/>
                  </a:lnTo>
                  <a:close/>
                </a:path>
              </a:pathLst>
            </a:custGeom>
            <a:blipFill>
              <a:blip r:embed="rId3"/>
              <a:stretch>
                <a:fillRect t="-15" b="-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-9703346">
            <a:off x="4481103" y="8624718"/>
            <a:ext cx="4850006" cy="1772460"/>
            <a:chOff x="0" y="0"/>
            <a:chExt cx="6466675" cy="2363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66713" cy="2363216"/>
            </a:xfrm>
            <a:custGeom>
              <a:avLst/>
              <a:gdLst/>
              <a:ahLst/>
              <a:cxnLst/>
              <a:rect l="l" t="t" r="r" b="b"/>
              <a:pathLst>
                <a:path w="6466713" h="2363216">
                  <a:moveTo>
                    <a:pt x="0" y="0"/>
                  </a:moveTo>
                  <a:lnTo>
                    <a:pt x="6466713" y="0"/>
                  </a:lnTo>
                  <a:lnTo>
                    <a:pt x="6466713" y="2363216"/>
                  </a:lnTo>
                  <a:lnTo>
                    <a:pt x="0" y="2363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9" r="-59" b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-4333920">
            <a:off x="5880987" y="1908032"/>
            <a:ext cx="1343701" cy="1569072"/>
            <a:chOff x="0" y="0"/>
            <a:chExt cx="1791602" cy="20920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91589" cy="2092071"/>
            </a:xfrm>
            <a:custGeom>
              <a:avLst/>
              <a:gdLst/>
              <a:ahLst/>
              <a:cxnLst/>
              <a:rect l="l" t="t" r="r" b="b"/>
              <a:pathLst>
                <a:path w="1791589" h="2092071">
                  <a:moveTo>
                    <a:pt x="0" y="0"/>
                  </a:moveTo>
                  <a:lnTo>
                    <a:pt x="1791589" y="0"/>
                  </a:lnTo>
                  <a:lnTo>
                    <a:pt x="1791589" y="2092071"/>
                  </a:lnTo>
                  <a:lnTo>
                    <a:pt x="0" y="2092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262423" y="-64351"/>
            <a:ext cx="5601465" cy="22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Roleplay 2</a:t>
            </a:r>
          </a:p>
          <a:p>
            <a:pPr algn="ctr">
              <a:lnSpc>
                <a:spcPts val="4320"/>
              </a:lnSpc>
            </a:pPr>
            <a:r>
              <a:rPr lang="en-US" sz="3000" dirty="0" err="1">
                <a:solidFill>
                  <a:srgbClr val="FF0000"/>
                </a:solidFill>
                <a:latin typeface="Courgette"/>
                <a:ea typeface="Courgette"/>
                <a:cs typeface="Courgette"/>
                <a:sym typeface="Courgette"/>
              </a:rPr>
              <a:t>Rollespill</a:t>
            </a:r>
            <a:endParaRPr lang="en-US" sz="3000" dirty="0">
              <a:solidFill>
                <a:srgbClr val="FF0000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6187747" y="2385612"/>
            <a:ext cx="11911962" cy="6687404"/>
            <a:chOff x="0" y="0"/>
            <a:chExt cx="11333582" cy="63627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33607" cy="6362700"/>
            </a:xfrm>
            <a:custGeom>
              <a:avLst/>
              <a:gdLst/>
              <a:ahLst/>
              <a:cxnLst/>
              <a:rect l="l" t="t" r="r" b="b"/>
              <a:pathLst>
                <a:path w="11333607" h="6362700">
                  <a:moveTo>
                    <a:pt x="0" y="6362700"/>
                  </a:moveTo>
                  <a:lnTo>
                    <a:pt x="11333607" y="6362700"/>
                  </a:lnTo>
                  <a:lnTo>
                    <a:pt x="11333607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60811"/>
            <a:chOff x="0" y="0"/>
            <a:chExt cx="11201514" cy="62848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01527" cy="6284849"/>
            </a:xfrm>
            <a:custGeom>
              <a:avLst/>
              <a:gdLst/>
              <a:ahLst/>
              <a:cxnLst/>
              <a:rect l="l" t="t" r="r" b="b"/>
              <a:pathLst>
                <a:path w="11201527" h="6284849">
                  <a:moveTo>
                    <a:pt x="0" y="0"/>
                  </a:moveTo>
                  <a:lnTo>
                    <a:pt x="11201527" y="0"/>
                  </a:lnTo>
                  <a:lnTo>
                    <a:pt x="11201527" y="6284849"/>
                  </a:lnTo>
                  <a:lnTo>
                    <a:pt x="0" y="6284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