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6858000" cy="9144000"/>
  <p:embeddedFontLst>
    <p:embeddedFont>
      <p:font typeface="Diphylleia" panose="020B0604020202020204" charset="-127"/>
      <p:regular r:id="rId15"/>
    </p:embeddedFont>
    <p:embeddedFont>
      <p:font typeface="Courgette" panose="020B060402020202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990" y="2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10.09.2026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sv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9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6780">
            <a:off x="-476669" y="106747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 rot="6780">
            <a:off x="-476669" y="1028548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 rot="6780">
            <a:off x="-476669" y="19503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 rot="6780">
            <a:off x="-476669" y="28721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 rot="6780">
            <a:off x="-476669" y="3793950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rot="6780">
            <a:off x="-476669" y="4715751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 rot="6780">
            <a:off x="-476669" y="5637552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 rot="6780">
            <a:off x="-476669" y="6559353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 rot="6780">
            <a:off x="-476669" y="7481154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 rot="6780">
            <a:off x="-476669" y="84029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AutoShape 12"/>
          <p:cNvSpPr/>
          <p:nvPr/>
        </p:nvSpPr>
        <p:spPr>
          <a:xfrm rot="6780">
            <a:off x="-476669" y="93247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AutoShape 13"/>
          <p:cNvSpPr/>
          <p:nvPr/>
        </p:nvSpPr>
        <p:spPr>
          <a:xfrm rot="6780">
            <a:off x="-476669" y="10246566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AutoShape 14"/>
          <p:cNvSpPr/>
          <p:nvPr/>
        </p:nvSpPr>
        <p:spPr>
          <a:xfrm rot="5388420">
            <a:off x="-4731830" y="5512127"/>
            <a:ext cx="11558540" cy="0"/>
          </a:xfrm>
          <a:prstGeom prst="line">
            <a:avLst/>
          </a:prstGeom>
          <a:ln w="38100" cap="rnd">
            <a:solidFill>
              <a:srgbClr val="FF5757">
                <a:alpha val="19216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12111314" y="4064708"/>
            <a:ext cx="5870019" cy="7762818"/>
          </a:xfrm>
          <a:custGeom>
            <a:avLst/>
            <a:gdLst/>
            <a:ahLst/>
            <a:cxnLst/>
            <a:rect l="l" t="t" r="r" b="b"/>
            <a:pathLst>
              <a:path w="5870019" h="7762818">
                <a:moveTo>
                  <a:pt x="0" y="0"/>
                </a:moveTo>
                <a:lnTo>
                  <a:pt x="5870019" y="0"/>
                </a:lnTo>
                <a:lnTo>
                  <a:pt x="5870019" y="7762818"/>
                </a:lnTo>
                <a:lnTo>
                  <a:pt x="0" y="77628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1009307" y="2067239"/>
            <a:ext cx="9993935" cy="6563916"/>
          </a:xfrm>
          <a:custGeom>
            <a:avLst/>
            <a:gdLst/>
            <a:ahLst/>
            <a:cxnLst/>
            <a:rect l="l" t="t" r="r" b="b"/>
            <a:pathLst>
              <a:path w="9993935" h="6563916">
                <a:moveTo>
                  <a:pt x="0" y="0"/>
                </a:moveTo>
                <a:lnTo>
                  <a:pt x="9993935" y="0"/>
                </a:lnTo>
                <a:lnTo>
                  <a:pt x="9993935" y="6563916"/>
                </a:lnTo>
                <a:lnTo>
                  <a:pt x="0" y="65639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1028700" y="3410836"/>
            <a:ext cx="9600600" cy="2779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00"/>
              </a:lnSpc>
            </a:pPr>
            <a:r>
              <a:rPr lang="en-US" sz="9000">
                <a:solidFill>
                  <a:srgbClr val="0C479F"/>
                </a:solidFill>
                <a:latin typeface="Courgette"/>
                <a:ea typeface="Courgette"/>
                <a:cs typeface="Courgette"/>
                <a:sym typeface="Courgette"/>
              </a:rPr>
              <a:t>How can I apologise? 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9671285" y="2906068"/>
            <a:ext cx="7838684" cy="12076405"/>
            <a:chOff x="0" y="0"/>
            <a:chExt cx="10451579" cy="1610187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0451592" cy="16101822"/>
            </a:xfrm>
            <a:custGeom>
              <a:avLst/>
              <a:gdLst/>
              <a:ahLst/>
              <a:cxnLst/>
              <a:rect l="l" t="t" r="r" b="b"/>
              <a:pathLst>
                <a:path w="10451592" h="16101822">
                  <a:moveTo>
                    <a:pt x="0" y="0"/>
                  </a:moveTo>
                  <a:lnTo>
                    <a:pt x="10451592" y="0"/>
                  </a:lnTo>
                  <a:lnTo>
                    <a:pt x="10451592" y="16101822"/>
                  </a:lnTo>
                  <a:lnTo>
                    <a:pt x="0" y="161018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3" r="-2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" name="Freeform 20"/>
          <p:cNvSpPr/>
          <p:nvPr/>
        </p:nvSpPr>
        <p:spPr>
          <a:xfrm>
            <a:off x="9355693" y="1093260"/>
            <a:ext cx="7620943" cy="1295371"/>
          </a:xfrm>
          <a:custGeom>
            <a:avLst/>
            <a:gdLst/>
            <a:ahLst/>
            <a:cxnLst/>
            <a:rect l="l" t="t" r="r" b="b"/>
            <a:pathLst>
              <a:path w="7620943" h="1295371">
                <a:moveTo>
                  <a:pt x="0" y="0"/>
                </a:moveTo>
                <a:lnTo>
                  <a:pt x="7620943" y="0"/>
                </a:lnTo>
                <a:lnTo>
                  <a:pt x="7620943" y="1295372"/>
                </a:lnTo>
                <a:lnTo>
                  <a:pt x="0" y="12953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1" name="Group 21"/>
          <p:cNvGrpSpPr/>
          <p:nvPr/>
        </p:nvGrpSpPr>
        <p:grpSpPr>
          <a:xfrm rot="-7750500">
            <a:off x="-843096" y="8498005"/>
            <a:ext cx="3216612" cy="1520581"/>
            <a:chOff x="0" y="0"/>
            <a:chExt cx="4288815" cy="2027441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288790" cy="2027428"/>
            </a:xfrm>
            <a:custGeom>
              <a:avLst/>
              <a:gdLst/>
              <a:ahLst/>
              <a:cxnLst/>
              <a:rect l="l" t="t" r="r" b="b"/>
              <a:pathLst>
                <a:path w="4288790" h="2027428">
                  <a:moveTo>
                    <a:pt x="0" y="0"/>
                  </a:moveTo>
                  <a:lnTo>
                    <a:pt x="4288790" y="0"/>
                  </a:lnTo>
                  <a:lnTo>
                    <a:pt x="4288790" y="2027428"/>
                  </a:lnTo>
                  <a:lnTo>
                    <a:pt x="0" y="20274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" name="Group 23"/>
          <p:cNvGrpSpPr/>
          <p:nvPr/>
        </p:nvGrpSpPr>
        <p:grpSpPr>
          <a:xfrm rot="764040">
            <a:off x="16668178" y="3214297"/>
            <a:ext cx="1160516" cy="584606"/>
            <a:chOff x="0" y="0"/>
            <a:chExt cx="1547355" cy="779475"/>
          </a:xfrm>
        </p:grpSpPr>
        <p:sp>
          <p:nvSpPr>
            <p:cNvPr id="24" name="Freeform 24"/>
            <p:cNvSpPr/>
            <p:nvPr/>
          </p:nvSpPr>
          <p:spPr>
            <a:xfrm flipH="1">
              <a:off x="0" y="0"/>
              <a:ext cx="1547368" cy="779526"/>
            </a:xfrm>
            <a:custGeom>
              <a:avLst/>
              <a:gdLst/>
              <a:ahLst/>
              <a:cxnLst/>
              <a:rect l="l" t="t" r="r" b="b"/>
              <a:pathLst>
                <a:path w="1547368" h="779526">
                  <a:moveTo>
                    <a:pt x="1547368" y="0"/>
                  </a:moveTo>
                  <a:lnTo>
                    <a:pt x="0" y="0"/>
                  </a:lnTo>
                  <a:lnTo>
                    <a:pt x="0" y="779526"/>
                  </a:lnTo>
                  <a:lnTo>
                    <a:pt x="1547368" y="779526"/>
                  </a:lnTo>
                  <a:lnTo>
                    <a:pt x="1547368" y="0"/>
                  </a:lnTo>
                  <a:close/>
                </a:path>
              </a:pathLst>
            </a:custGeom>
            <a:blipFill>
              <a:blip r:embed="rId8"/>
              <a:stretch>
                <a:fillRect t="-52" b="-4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5" name="Group 25"/>
          <p:cNvGrpSpPr/>
          <p:nvPr/>
        </p:nvGrpSpPr>
        <p:grpSpPr>
          <a:xfrm rot="-6091260">
            <a:off x="6978825" y="-451399"/>
            <a:ext cx="2009727" cy="3588801"/>
            <a:chOff x="0" y="0"/>
            <a:chExt cx="2679636" cy="4785068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679700" cy="4785106"/>
            </a:xfrm>
            <a:custGeom>
              <a:avLst/>
              <a:gdLst/>
              <a:ahLst/>
              <a:cxnLst/>
              <a:rect l="l" t="t" r="r" b="b"/>
              <a:pathLst>
                <a:path w="2679700" h="4785106">
                  <a:moveTo>
                    <a:pt x="0" y="0"/>
                  </a:moveTo>
                  <a:lnTo>
                    <a:pt x="2679700" y="0"/>
                  </a:lnTo>
                  <a:lnTo>
                    <a:pt x="2679700" y="4785106"/>
                  </a:lnTo>
                  <a:lnTo>
                    <a:pt x="0" y="47851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22" r="2" b="-2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" name="Freeform 27"/>
          <p:cNvSpPr/>
          <p:nvPr/>
        </p:nvSpPr>
        <p:spPr>
          <a:xfrm>
            <a:off x="4191505" y="470687"/>
            <a:ext cx="747446" cy="670341"/>
          </a:xfrm>
          <a:custGeom>
            <a:avLst/>
            <a:gdLst/>
            <a:ahLst/>
            <a:cxnLst/>
            <a:rect l="l" t="t" r="r" b="b"/>
            <a:pathLst>
              <a:path w="747446" h="670341">
                <a:moveTo>
                  <a:pt x="0" y="0"/>
                </a:moveTo>
                <a:lnTo>
                  <a:pt x="747446" y="0"/>
                </a:lnTo>
                <a:lnTo>
                  <a:pt x="747446" y="670341"/>
                </a:lnTo>
                <a:lnTo>
                  <a:pt x="0" y="6703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Freeform 28"/>
          <p:cNvSpPr/>
          <p:nvPr/>
        </p:nvSpPr>
        <p:spPr>
          <a:xfrm>
            <a:off x="8578177" y="9000658"/>
            <a:ext cx="747446" cy="670341"/>
          </a:xfrm>
          <a:custGeom>
            <a:avLst/>
            <a:gdLst/>
            <a:ahLst/>
            <a:cxnLst/>
            <a:rect l="l" t="t" r="r" b="b"/>
            <a:pathLst>
              <a:path w="747446" h="670341">
                <a:moveTo>
                  <a:pt x="0" y="0"/>
                </a:moveTo>
                <a:lnTo>
                  <a:pt x="747446" y="0"/>
                </a:lnTo>
                <a:lnTo>
                  <a:pt x="747446" y="670341"/>
                </a:lnTo>
                <a:lnTo>
                  <a:pt x="0" y="6703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29"/>
          <p:cNvSpPr/>
          <p:nvPr/>
        </p:nvSpPr>
        <p:spPr>
          <a:xfrm>
            <a:off x="16611019" y="-246555"/>
            <a:ext cx="747446" cy="670341"/>
          </a:xfrm>
          <a:custGeom>
            <a:avLst/>
            <a:gdLst/>
            <a:ahLst/>
            <a:cxnLst/>
            <a:rect l="l" t="t" r="r" b="b"/>
            <a:pathLst>
              <a:path w="747446" h="670341">
                <a:moveTo>
                  <a:pt x="0" y="0"/>
                </a:moveTo>
                <a:lnTo>
                  <a:pt x="747446" y="0"/>
                </a:lnTo>
                <a:lnTo>
                  <a:pt x="747446" y="670341"/>
                </a:lnTo>
                <a:lnTo>
                  <a:pt x="0" y="6703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0" name="Group 30"/>
          <p:cNvGrpSpPr/>
          <p:nvPr/>
        </p:nvGrpSpPr>
        <p:grpSpPr>
          <a:xfrm rot="-843600">
            <a:off x="1790300" y="1467650"/>
            <a:ext cx="1160516" cy="584606"/>
            <a:chOff x="0" y="0"/>
            <a:chExt cx="1547355" cy="779475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547368" cy="779526"/>
            </a:xfrm>
            <a:custGeom>
              <a:avLst/>
              <a:gdLst/>
              <a:ahLst/>
              <a:cxnLst/>
              <a:rect l="l" t="t" r="r" b="b"/>
              <a:pathLst>
                <a:path w="1547368" h="779526">
                  <a:moveTo>
                    <a:pt x="0" y="0"/>
                  </a:moveTo>
                  <a:lnTo>
                    <a:pt x="1547368" y="0"/>
                  </a:lnTo>
                  <a:lnTo>
                    <a:pt x="1547368" y="779526"/>
                  </a:lnTo>
                  <a:lnTo>
                    <a:pt x="0" y="7795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52" b="-4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 rot="-2225640">
            <a:off x="23955" y="2804951"/>
            <a:ext cx="2009489" cy="288636"/>
            <a:chOff x="0" y="0"/>
            <a:chExt cx="2679319" cy="384848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2679319" cy="384810"/>
            </a:xfrm>
            <a:custGeom>
              <a:avLst/>
              <a:gdLst/>
              <a:ahLst/>
              <a:cxnLst/>
              <a:rect l="l" t="t" r="r" b="b"/>
              <a:pathLst>
                <a:path w="2679319" h="384810">
                  <a:moveTo>
                    <a:pt x="0" y="0"/>
                  </a:moveTo>
                  <a:lnTo>
                    <a:pt x="2679319" y="0"/>
                  </a:lnTo>
                  <a:lnTo>
                    <a:pt x="2679319" y="384810"/>
                  </a:lnTo>
                  <a:lnTo>
                    <a:pt x="0" y="3848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-272" r="-273" b="-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9852250" y="1333119"/>
            <a:ext cx="6689703" cy="7499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7"/>
              </a:lnSpc>
            </a:pPr>
            <a:r>
              <a:rPr lang="en-US" sz="3999">
                <a:solidFill>
                  <a:srgbClr val="852B8D"/>
                </a:solidFill>
                <a:latin typeface="Arial"/>
                <a:ea typeface="Arial"/>
                <a:cs typeface="Arial"/>
                <a:sym typeface="Arial"/>
              </a:rPr>
              <a:t>Lessons for 3ʳᵈ graders!</a:t>
            </a:r>
          </a:p>
        </p:txBody>
      </p:sp>
      <p:grpSp>
        <p:nvGrpSpPr>
          <p:cNvPr id="35" name="Group 35"/>
          <p:cNvGrpSpPr/>
          <p:nvPr/>
        </p:nvGrpSpPr>
        <p:grpSpPr>
          <a:xfrm rot="-6592860">
            <a:off x="17268396" y="4769244"/>
            <a:ext cx="2009489" cy="288636"/>
            <a:chOff x="0" y="0"/>
            <a:chExt cx="2679319" cy="384848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2679319" cy="384810"/>
            </a:xfrm>
            <a:custGeom>
              <a:avLst/>
              <a:gdLst/>
              <a:ahLst/>
              <a:cxnLst/>
              <a:rect l="l" t="t" r="r" b="b"/>
              <a:pathLst>
                <a:path w="2679319" h="384810">
                  <a:moveTo>
                    <a:pt x="0" y="0"/>
                  </a:moveTo>
                  <a:lnTo>
                    <a:pt x="2679319" y="0"/>
                  </a:lnTo>
                  <a:lnTo>
                    <a:pt x="2679319" y="384810"/>
                  </a:lnTo>
                  <a:lnTo>
                    <a:pt x="0" y="3848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-272" r="-273" b="-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2420569" y="6414011"/>
            <a:ext cx="6689703" cy="7308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7"/>
              </a:lnSpc>
            </a:pPr>
            <a:r>
              <a:rPr lang="en-US" sz="3999">
                <a:solidFill>
                  <a:srgbClr val="FF0000"/>
                </a:solidFill>
                <a:latin typeface="Diphylleia"/>
                <a:ea typeface="Diphylleia"/>
                <a:cs typeface="Diphylleia"/>
                <a:sym typeface="Diphylleia"/>
              </a:rPr>
              <a:t>Hvordan kan jeg si unnskyld?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6780">
            <a:off x="-476669" y="106747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 rot="6780">
            <a:off x="-476669" y="1028548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 rot="6780">
            <a:off x="-476669" y="19503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 rot="6780">
            <a:off x="-476669" y="28721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 rot="6780">
            <a:off x="-476669" y="3793950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rot="6780">
            <a:off x="-476669" y="4715751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 rot="6780">
            <a:off x="-476669" y="5637552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 rot="6780">
            <a:off x="-476669" y="6559353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 rot="6780">
            <a:off x="-476669" y="7481154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 rot="6780">
            <a:off x="-476669" y="84029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AutoShape 12"/>
          <p:cNvSpPr/>
          <p:nvPr/>
        </p:nvSpPr>
        <p:spPr>
          <a:xfrm rot="6780">
            <a:off x="-476669" y="93247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AutoShape 13"/>
          <p:cNvSpPr/>
          <p:nvPr/>
        </p:nvSpPr>
        <p:spPr>
          <a:xfrm rot="6780">
            <a:off x="-476669" y="10246566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AutoShape 14"/>
          <p:cNvSpPr/>
          <p:nvPr/>
        </p:nvSpPr>
        <p:spPr>
          <a:xfrm rot="5388420">
            <a:off x="-4731830" y="5512127"/>
            <a:ext cx="11558540" cy="0"/>
          </a:xfrm>
          <a:prstGeom prst="line">
            <a:avLst/>
          </a:prstGeom>
          <a:ln w="38100" cap="rnd">
            <a:solidFill>
              <a:srgbClr val="FF5757">
                <a:alpha val="19216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10235736" y="2374697"/>
            <a:ext cx="9366428" cy="10928880"/>
          </a:xfrm>
          <a:custGeom>
            <a:avLst/>
            <a:gdLst/>
            <a:ahLst/>
            <a:cxnLst/>
            <a:rect l="l" t="t" r="r" b="b"/>
            <a:pathLst>
              <a:path w="9366428" h="10928880">
                <a:moveTo>
                  <a:pt x="0" y="0"/>
                </a:moveTo>
                <a:lnTo>
                  <a:pt x="9366428" y="0"/>
                </a:lnTo>
                <a:lnTo>
                  <a:pt x="9366428" y="10928880"/>
                </a:lnTo>
                <a:lnTo>
                  <a:pt x="0" y="109288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6" name="Group 16"/>
          <p:cNvGrpSpPr/>
          <p:nvPr/>
        </p:nvGrpSpPr>
        <p:grpSpPr>
          <a:xfrm>
            <a:off x="11355762" y="4076395"/>
            <a:ext cx="8239601" cy="6210605"/>
            <a:chOff x="0" y="0"/>
            <a:chExt cx="10986135" cy="828080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986135" cy="8280781"/>
            </a:xfrm>
            <a:custGeom>
              <a:avLst/>
              <a:gdLst/>
              <a:ahLst/>
              <a:cxnLst/>
              <a:rect l="l" t="t" r="r" b="b"/>
              <a:pathLst>
                <a:path w="10986135" h="8280781">
                  <a:moveTo>
                    <a:pt x="0" y="0"/>
                  </a:moveTo>
                  <a:lnTo>
                    <a:pt x="10986135" y="0"/>
                  </a:lnTo>
                  <a:lnTo>
                    <a:pt x="10986135" y="8280781"/>
                  </a:lnTo>
                  <a:lnTo>
                    <a:pt x="0" y="82807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6" b="-1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/>
          <p:nvPr/>
        </p:nvGrpSpPr>
        <p:grpSpPr>
          <a:xfrm rot="10727400">
            <a:off x="16353015" y="1866910"/>
            <a:ext cx="2378974" cy="1782070"/>
            <a:chOff x="0" y="0"/>
            <a:chExt cx="3171965" cy="237609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171952" cy="2376043"/>
            </a:xfrm>
            <a:custGeom>
              <a:avLst/>
              <a:gdLst/>
              <a:ahLst/>
              <a:cxnLst/>
              <a:rect l="l" t="t" r="r" b="b"/>
              <a:pathLst>
                <a:path w="3171952" h="2376043">
                  <a:moveTo>
                    <a:pt x="0" y="0"/>
                  </a:moveTo>
                  <a:lnTo>
                    <a:pt x="3171952" y="0"/>
                  </a:lnTo>
                  <a:lnTo>
                    <a:pt x="3171952" y="2376043"/>
                  </a:lnTo>
                  <a:lnTo>
                    <a:pt x="0" y="23760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1" r="-12" b="-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904589" y="301971"/>
            <a:ext cx="8935202" cy="7308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Why am I here? </a:t>
            </a:r>
            <a:r>
              <a:rPr lang="en-US" sz="3999">
                <a:solidFill>
                  <a:srgbClr val="FF0000"/>
                </a:solidFill>
                <a:latin typeface="Diphylleia"/>
                <a:ea typeface="Diphylleia"/>
                <a:cs typeface="Diphylleia"/>
                <a:sym typeface="Diphylleia"/>
              </a:rPr>
              <a:t>Hvorfor er jeg her?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293934" y="1343787"/>
            <a:ext cx="6850066" cy="14141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1F497D"/>
                </a:solidFill>
                <a:latin typeface="Diphylleia"/>
                <a:ea typeface="Diphylleia"/>
                <a:cs typeface="Diphylleia"/>
                <a:sym typeface="Diphylleia"/>
              </a:rPr>
              <a:t>I need your help! </a:t>
            </a:r>
            <a:r>
              <a:rPr lang="en-US" sz="3999">
                <a:solidFill>
                  <a:srgbClr val="FF0000"/>
                </a:solidFill>
                <a:latin typeface="Diphylleia"/>
                <a:ea typeface="Diphylleia"/>
                <a:cs typeface="Diphylleia"/>
                <a:sym typeface="Diphylleia"/>
              </a:rPr>
              <a:t>Jeg trenger din hjelp!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293934" y="2978715"/>
            <a:ext cx="7948612" cy="2780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1F497D"/>
                </a:solidFill>
                <a:latin typeface="Diphylleia"/>
                <a:ea typeface="Diphylleia"/>
                <a:cs typeface="Diphylleia"/>
                <a:sym typeface="Diphylleia"/>
              </a:rPr>
              <a:t>When you will work, you will be working in pairs. </a:t>
            </a:r>
            <a:r>
              <a:rPr lang="en-US" sz="3999">
                <a:solidFill>
                  <a:srgbClr val="FF0000"/>
                </a:solidFill>
                <a:latin typeface="Diphylleia"/>
                <a:ea typeface="Diphylleia"/>
                <a:cs typeface="Diphylleia"/>
                <a:sym typeface="Diphylleia"/>
              </a:rPr>
              <a:t>Når vi jobber så skal du jobbe sammen med noen andre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293934" y="6004227"/>
            <a:ext cx="7948612" cy="2097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1F497D"/>
                </a:solidFill>
                <a:latin typeface="Diphylleia"/>
                <a:ea typeface="Diphylleia"/>
                <a:cs typeface="Diphylleia"/>
                <a:sym typeface="Diphylleia"/>
              </a:rPr>
              <a:t>We will write, talk, listen and roleplay. </a:t>
            </a:r>
            <a:r>
              <a:rPr lang="en-US" sz="3999">
                <a:solidFill>
                  <a:srgbClr val="FF0000"/>
                </a:solidFill>
                <a:latin typeface="Diphylleia"/>
                <a:ea typeface="Diphylleia"/>
                <a:cs typeface="Diphylleia"/>
                <a:sym typeface="Diphylleia"/>
              </a:rPr>
              <a:t>Vi skal skrive, snake, lytte og rollespille</a:t>
            </a:r>
          </a:p>
        </p:txBody>
      </p:sp>
      <p:sp>
        <p:nvSpPr>
          <p:cNvPr id="24" name="Freeform 24"/>
          <p:cNvSpPr/>
          <p:nvPr/>
        </p:nvSpPr>
        <p:spPr>
          <a:xfrm>
            <a:off x="49431" y="622853"/>
            <a:ext cx="2161869" cy="1479146"/>
          </a:xfrm>
          <a:custGeom>
            <a:avLst/>
            <a:gdLst/>
            <a:ahLst/>
            <a:cxnLst/>
            <a:rect l="l" t="t" r="r" b="b"/>
            <a:pathLst>
              <a:path w="2161869" h="1479146">
                <a:moveTo>
                  <a:pt x="928816" y="0"/>
                </a:moveTo>
                <a:quadBezTo>
                  <a:pt x="-1417032" y="1166839"/>
                  <a:pt x="2161869" y="1479146"/>
                </a:quadBezTo>
              </a:path>
            </a:pathLst>
          </a:custGeom>
          <a:ln w="38100" cap="flat">
            <a:solidFill>
              <a:srgbClr val="4F81BD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>
            <a:off x="52433" y="3023687"/>
            <a:ext cx="2161869" cy="1479146"/>
          </a:xfrm>
          <a:custGeom>
            <a:avLst/>
            <a:gdLst/>
            <a:ahLst/>
            <a:cxnLst/>
            <a:rect l="l" t="t" r="r" b="b"/>
            <a:pathLst>
              <a:path w="2161869" h="1479146">
                <a:moveTo>
                  <a:pt x="928816" y="0"/>
                </a:moveTo>
                <a:quadBezTo>
                  <a:pt x="-1417032" y="1166840"/>
                  <a:pt x="2161870" y="1479146"/>
                </a:quadBezTo>
              </a:path>
            </a:pathLst>
          </a:custGeom>
          <a:ln w="38100" cap="flat">
            <a:solidFill>
              <a:srgbClr val="4F81BD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>
            <a:off x="151887" y="6084796"/>
            <a:ext cx="2161869" cy="1479146"/>
          </a:xfrm>
          <a:custGeom>
            <a:avLst/>
            <a:gdLst/>
            <a:ahLst/>
            <a:cxnLst/>
            <a:rect l="l" t="t" r="r" b="b"/>
            <a:pathLst>
              <a:path w="2161869" h="1479146">
                <a:moveTo>
                  <a:pt x="928816" y="0"/>
                </a:moveTo>
                <a:quadBezTo>
                  <a:pt x="-1417032" y="1166840"/>
                  <a:pt x="2161869" y="1479147"/>
                </a:quadBezTo>
              </a:path>
            </a:pathLst>
          </a:custGeom>
          <a:ln w="38100" cap="flat">
            <a:solidFill>
              <a:srgbClr val="4F81BD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6780">
            <a:off x="-476669" y="106747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 rot="6780">
            <a:off x="-476669" y="1028548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 rot="6780">
            <a:off x="-476669" y="19503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 rot="6780">
            <a:off x="-476669" y="28721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 rot="6780">
            <a:off x="-476669" y="3793950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rot="6780">
            <a:off x="-476669" y="4715751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 rot="6780">
            <a:off x="-476669" y="5637552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 rot="6780">
            <a:off x="-476669" y="6559353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 rot="6780">
            <a:off x="-476669" y="7481154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 rot="6780">
            <a:off x="-476669" y="84029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AutoShape 12"/>
          <p:cNvSpPr/>
          <p:nvPr/>
        </p:nvSpPr>
        <p:spPr>
          <a:xfrm rot="6780">
            <a:off x="-476669" y="93247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AutoShape 13"/>
          <p:cNvSpPr/>
          <p:nvPr/>
        </p:nvSpPr>
        <p:spPr>
          <a:xfrm rot="6780">
            <a:off x="-476669" y="10246566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AutoShape 14"/>
          <p:cNvSpPr/>
          <p:nvPr/>
        </p:nvSpPr>
        <p:spPr>
          <a:xfrm rot="5388420">
            <a:off x="-4731830" y="5512127"/>
            <a:ext cx="11558540" cy="0"/>
          </a:xfrm>
          <a:prstGeom prst="line">
            <a:avLst/>
          </a:prstGeom>
          <a:ln w="38100" cap="rnd">
            <a:solidFill>
              <a:srgbClr val="FF5757">
                <a:alpha val="19216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10235736" y="2374697"/>
            <a:ext cx="9366428" cy="10928880"/>
          </a:xfrm>
          <a:custGeom>
            <a:avLst/>
            <a:gdLst/>
            <a:ahLst/>
            <a:cxnLst/>
            <a:rect l="l" t="t" r="r" b="b"/>
            <a:pathLst>
              <a:path w="9366428" h="10928880">
                <a:moveTo>
                  <a:pt x="0" y="0"/>
                </a:moveTo>
                <a:lnTo>
                  <a:pt x="9366428" y="0"/>
                </a:lnTo>
                <a:lnTo>
                  <a:pt x="9366428" y="10928880"/>
                </a:lnTo>
                <a:lnTo>
                  <a:pt x="0" y="109288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6" name="Group 16"/>
          <p:cNvGrpSpPr/>
          <p:nvPr/>
        </p:nvGrpSpPr>
        <p:grpSpPr>
          <a:xfrm>
            <a:off x="11355762" y="4076395"/>
            <a:ext cx="8239601" cy="6210605"/>
            <a:chOff x="0" y="0"/>
            <a:chExt cx="10986135" cy="828080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986135" cy="8280781"/>
            </a:xfrm>
            <a:custGeom>
              <a:avLst/>
              <a:gdLst/>
              <a:ahLst/>
              <a:cxnLst/>
              <a:rect l="l" t="t" r="r" b="b"/>
              <a:pathLst>
                <a:path w="10986135" h="8280781">
                  <a:moveTo>
                    <a:pt x="0" y="0"/>
                  </a:moveTo>
                  <a:lnTo>
                    <a:pt x="10986135" y="0"/>
                  </a:lnTo>
                  <a:lnTo>
                    <a:pt x="10986135" y="8280781"/>
                  </a:lnTo>
                  <a:lnTo>
                    <a:pt x="0" y="82807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6" b="-1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/>
          <p:nvPr/>
        </p:nvGrpSpPr>
        <p:grpSpPr>
          <a:xfrm rot="10727400">
            <a:off x="16353015" y="1866910"/>
            <a:ext cx="2378974" cy="1782070"/>
            <a:chOff x="0" y="0"/>
            <a:chExt cx="3171965" cy="237609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171952" cy="2376043"/>
            </a:xfrm>
            <a:custGeom>
              <a:avLst/>
              <a:gdLst/>
              <a:ahLst/>
              <a:cxnLst/>
              <a:rect l="l" t="t" r="r" b="b"/>
              <a:pathLst>
                <a:path w="3171952" h="2376043">
                  <a:moveTo>
                    <a:pt x="0" y="0"/>
                  </a:moveTo>
                  <a:lnTo>
                    <a:pt x="3171952" y="0"/>
                  </a:lnTo>
                  <a:lnTo>
                    <a:pt x="3171952" y="2376043"/>
                  </a:lnTo>
                  <a:lnTo>
                    <a:pt x="0" y="23760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1" r="-12" b="-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650540" y="301971"/>
            <a:ext cx="8935202" cy="656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Remember!!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293934" y="1343787"/>
            <a:ext cx="8496183" cy="33619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1F497D"/>
                </a:solidFill>
                <a:latin typeface="Diphylleia"/>
                <a:ea typeface="Diphylleia"/>
                <a:cs typeface="Diphylleia"/>
                <a:sym typeface="Diphylleia"/>
              </a:rPr>
              <a:t>I will use some of the things you make while I am in the classroom in my big task from school. </a:t>
            </a:r>
            <a:r>
              <a:rPr lang="en-US" sz="3999">
                <a:solidFill>
                  <a:srgbClr val="FF0000"/>
                </a:solidFill>
                <a:latin typeface="Diphylleia"/>
                <a:ea typeface="Diphylleia"/>
                <a:cs typeface="Diphylleia"/>
                <a:sym typeface="Diphylleia"/>
              </a:rPr>
              <a:t>Jeg kommer til å bruke det du lager mens jeg er i klasserommet i min store oppgave.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293934" y="5841987"/>
            <a:ext cx="7948612" cy="40382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1F497D"/>
                </a:solidFill>
                <a:latin typeface="Diphylleia"/>
                <a:ea typeface="Diphylleia"/>
                <a:cs typeface="Diphylleia"/>
                <a:sym typeface="Diphylleia"/>
              </a:rPr>
              <a:t>If you do not want me to use what you have made, please tell me! </a:t>
            </a:r>
            <a:r>
              <a:rPr lang="en-US" sz="3999">
                <a:solidFill>
                  <a:srgbClr val="FF0000"/>
                </a:solidFill>
                <a:latin typeface="Diphylleia"/>
                <a:ea typeface="Diphylleia"/>
                <a:cs typeface="Diphylleia"/>
                <a:sym typeface="Diphylleia"/>
              </a:rPr>
              <a:t>Hvis du ikke ønsker at jeg skal bruke det du laget her, gjerne si ifra til meg!</a:t>
            </a:r>
          </a:p>
          <a:p>
            <a:pPr algn="l">
              <a:lnSpc>
                <a:spcPts val="5327"/>
              </a:lnSpc>
            </a:pPr>
            <a:endParaRPr lang="en-US" sz="3999">
              <a:solidFill>
                <a:srgbClr val="FF0000"/>
              </a:solidFill>
              <a:latin typeface="Diphylleia"/>
              <a:ea typeface="Diphylleia"/>
              <a:cs typeface="Diphylleia"/>
              <a:sym typeface="Diphylleia"/>
            </a:endParaRPr>
          </a:p>
        </p:txBody>
      </p:sp>
      <p:sp>
        <p:nvSpPr>
          <p:cNvPr id="23" name="Freeform 23"/>
          <p:cNvSpPr/>
          <p:nvPr/>
        </p:nvSpPr>
        <p:spPr>
          <a:xfrm>
            <a:off x="49431" y="622853"/>
            <a:ext cx="2161869" cy="1479146"/>
          </a:xfrm>
          <a:custGeom>
            <a:avLst/>
            <a:gdLst/>
            <a:ahLst/>
            <a:cxnLst/>
            <a:rect l="l" t="t" r="r" b="b"/>
            <a:pathLst>
              <a:path w="2161869" h="1479146">
                <a:moveTo>
                  <a:pt x="928816" y="0"/>
                </a:moveTo>
                <a:quadBezTo>
                  <a:pt x="-1417032" y="1166839"/>
                  <a:pt x="2161869" y="1479146"/>
                </a:quadBezTo>
              </a:path>
            </a:pathLst>
          </a:custGeom>
          <a:ln w="38100" cap="flat">
            <a:solidFill>
              <a:srgbClr val="4F81BD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>
            <a:off x="151887" y="6084796"/>
            <a:ext cx="2161869" cy="1479146"/>
          </a:xfrm>
          <a:custGeom>
            <a:avLst/>
            <a:gdLst/>
            <a:ahLst/>
            <a:cxnLst/>
            <a:rect l="l" t="t" r="r" b="b"/>
            <a:pathLst>
              <a:path w="2161869" h="1479146">
                <a:moveTo>
                  <a:pt x="928816" y="0"/>
                </a:moveTo>
                <a:quadBezTo>
                  <a:pt x="-1417032" y="1166840"/>
                  <a:pt x="2161869" y="1479147"/>
                </a:quadBezTo>
              </a:path>
            </a:pathLst>
          </a:custGeom>
          <a:ln w="38100" cap="flat">
            <a:solidFill>
              <a:srgbClr val="4F81BD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6780">
            <a:off x="-476669" y="106747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 rot="6780">
            <a:off x="-476669" y="1028548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 rot="6780">
            <a:off x="-476669" y="19503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 rot="6780">
            <a:off x="-476669" y="28721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 rot="6780">
            <a:off x="-476669" y="3793950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rot="6780">
            <a:off x="-476669" y="4715751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 rot="6780">
            <a:off x="-476669" y="5637552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 rot="6780">
            <a:off x="-476669" y="6559353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 rot="6780">
            <a:off x="-476669" y="7481154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 rot="6780">
            <a:off x="-476669" y="84029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AutoShape 12"/>
          <p:cNvSpPr/>
          <p:nvPr/>
        </p:nvSpPr>
        <p:spPr>
          <a:xfrm rot="6780">
            <a:off x="-476669" y="93247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AutoShape 13"/>
          <p:cNvSpPr/>
          <p:nvPr/>
        </p:nvSpPr>
        <p:spPr>
          <a:xfrm rot="6780">
            <a:off x="-476669" y="10246566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AutoShape 14"/>
          <p:cNvSpPr/>
          <p:nvPr/>
        </p:nvSpPr>
        <p:spPr>
          <a:xfrm rot="5388420">
            <a:off x="-4731830" y="5512127"/>
            <a:ext cx="11558540" cy="0"/>
          </a:xfrm>
          <a:prstGeom prst="line">
            <a:avLst/>
          </a:prstGeom>
          <a:ln w="38100" cap="rnd">
            <a:solidFill>
              <a:srgbClr val="FF5757">
                <a:alpha val="19216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5" name="Group 15"/>
          <p:cNvGrpSpPr/>
          <p:nvPr/>
        </p:nvGrpSpPr>
        <p:grpSpPr>
          <a:xfrm>
            <a:off x="9709566" y="3083309"/>
            <a:ext cx="10665876" cy="11399444"/>
            <a:chOff x="0" y="0"/>
            <a:chExt cx="14221168" cy="15199258"/>
          </a:xfrm>
        </p:grpSpPr>
        <p:sp>
          <p:nvSpPr>
            <p:cNvPr id="16" name="Freeform 16"/>
            <p:cNvSpPr/>
            <p:nvPr/>
          </p:nvSpPr>
          <p:spPr>
            <a:xfrm>
              <a:off x="544322" y="903347"/>
              <a:ext cx="12792967" cy="13046536"/>
            </a:xfrm>
            <a:custGeom>
              <a:avLst/>
              <a:gdLst/>
              <a:ahLst/>
              <a:cxnLst/>
              <a:rect l="l" t="t" r="r" b="b"/>
              <a:pathLst>
                <a:path w="12792967" h="13046536">
                  <a:moveTo>
                    <a:pt x="7058025" y="1468251"/>
                  </a:moveTo>
                  <a:cubicBezTo>
                    <a:pt x="6114796" y="2861695"/>
                    <a:pt x="6227318" y="4048764"/>
                    <a:pt x="5163439" y="4681097"/>
                  </a:cubicBezTo>
                  <a:cubicBezTo>
                    <a:pt x="3019679" y="5959352"/>
                    <a:pt x="822325" y="4740025"/>
                    <a:pt x="147066" y="6932045"/>
                  </a:cubicBezTo>
                  <a:cubicBezTo>
                    <a:pt x="-544322" y="9177659"/>
                    <a:pt x="1226947" y="11348216"/>
                    <a:pt x="4935728" y="12706863"/>
                  </a:cubicBezTo>
                  <a:cubicBezTo>
                    <a:pt x="9260713" y="14295886"/>
                    <a:pt x="13676884" y="9970902"/>
                    <a:pt x="12639929" y="6752595"/>
                  </a:cubicBezTo>
                  <a:cubicBezTo>
                    <a:pt x="11782425" y="4086230"/>
                    <a:pt x="13266928" y="2917957"/>
                    <a:pt x="12374626" y="1468252"/>
                  </a:cubicBezTo>
                  <a:cubicBezTo>
                    <a:pt x="10911459" y="-903347"/>
                    <a:pt x="8068183" y="-27047"/>
                    <a:pt x="7058025" y="1468251"/>
                  </a:cubicBezTo>
                  <a:close/>
                </a:path>
              </a:pathLst>
            </a:custGeom>
            <a:solidFill>
              <a:srgbClr val="66D5D8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5755226" y="2880465"/>
            <a:ext cx="5065538" cy="1602553"/>
            <a:chOff x="0" y="0"/>
            <a:chExt cx="6754051" cy="213673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754114" cy="2136775"/>
            </a:xfrm>
            <a:custGeom>
              <a:avLst/>
              <a:gdLst/>
              <a:ahLst/>
              <a:cxnLst/>
              <a:rect l="l" t="t" r="r" b="b"/>
              <a:pathLst>
                <a:path w="6754114" h="2136775">
                  <a:moveTo>
                    <a:pt x="0" y="0"/>
                  </a:moveTo>
                  <a:lnTo>
                    <a:pt x="6754114" y="0"/>
                  </a:lnTo>
                  <a:lnTo>
                    <a:pt x="6754114" y="2136775"/>
                  </a:lnTo>
                  <a:lnTo>
                    <a:pt x="0" y="21367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91" r="-89"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-2741314" y="-126997"/>
            <a:ext cx="5065538" cy="1602553"/>
            <a:chOff x="0" y="0"/>
            <a:chExt cx="6754051" cy="213673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754114" cy="2136775"/>
            </a:xfrm>
            <a:custGeom>
              <a:avLst/>
              <a:gdLst/>
              <a:ahLst/>
              <a:cxnLst/>
              <a:rect l="l" t="t" r="r" b="b"/>
              <a:pathLst>
                <a:path w="6754114" h="2136775">
                  <a:moveTo>
                    <a:pt x="0" y="0"/>
                  </a:moveTo>
                  <a:lnTo>
                    <a:pt x="6754114" y="0"/>
                  </a:lnTo>
                  <a:lnTo>
                    <a:pt x="6754114" y="2136775"/>
                  </a:lnTo>
                  <a:lnTo>
                    <a:pt x="0" y="21367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91" r="-89"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044770" y="4584478"/>
            <a:ext cx="8243230" cy="6099991"/>
            <a:chOff x="0" y="0"/>
            <a:chExt cx="10990974" cy="8133321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0990961" cy="8133334"/>
            </a:xfrm>
            <a:custGeom>
              <a:avLst/>
              <a:gdLst/>
              <a:ahLst/>
              <a:cxnLst/>
              <a:rect l="l" t="t" r="r" b="b"/>
              <a:pathLst>
                <a:path w="10990961" h="8133334">
                  <a:moveTo>
                    <a:pt x="0" y="0"/>
                  </a:moveTo>
                  <a:lnTo>
                    <a:pt x="10990961" y="0"/>
                  </a:lnTo>
                  <a:lnTo>
                    <a:pt x="10990961" y="8133334"/>
                  </a:lnTo>
                  <a:lnTo>
                    <a:pt x="0" y="81333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066908" y="1836911"/>
            <a:ext cx="9306358" cy="4722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38"/>
              </a:lnSpc>
            </a:pPr>
            <a:r>
              <a:rPr lang="en-US" sz="4683">
                <a:solidFill>
                  <a:srgbClr val="1F497D"/>
                </a:solidFill>
                <a:latin typeface="Diphylleia"/>
                <a:ea typeface="Diphylleia"/>
                <a:cs typeface="Diphylleia"/>
                <a:sym typeface="Diphylleia"/>
              </a:rPr>
              <a:t>The goal is to be able to say “I can use different ways to say sorry.”</a:t>
            </a:r>
          </a:p>
          <a:p>
            <a:pPr algn="ctr">
              <a:lnSpc>
                <a:spcPts val="6238"/>
              </a:lnSpc>
            </a:pPr>
            <a:r>
              <a:rPr lang="en-US" sz="4683">
                <a:solidFill>
                  <a:srgbClr val="FF0000"/>
                </a:solidFill>
                <a:latin typeface="Diphylleia"/>
                <a:ea typeface="Diphylleia"/>
                <a:cs typeface="Diphylleia"/>
                <a:sym typeface="Diphylleia"/>
              </a:rPr>
              <a:t>Målet er å kunne si “Jeg kan bruke flere måter å si unnskyld på, på engelsk.”</a:t>
            </a:r>
          </a:p>
          <a:p>
            <a:pPr algn="ctr">
              <a:lnSpc>
                <a:spcPts val="6238"/>
              </a:lnSpc>
            </a:pPr>
            <a:endParaRPr lang="en-US" sz="4683">
              <a:solidFill>
                <a:srgbClr val="FF0000"/>
              </a:solidFill>
              <a:latin typeface="Diphylleia"/>
              <a:ea typeface="Diphylleia"/>
              <a:cs typeface="Diphylleia"/>
              <a:sym typeface="Diphyllei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6780">
            <a:off x="-476669" y="106747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 rot="6780">
            <a:off x="-476669" y="19503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 rot="6780">
            <a:off x="-476669" y="28721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 rot="6780">
            <a:off x="-476669" y="3793950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 rot="6780">
            <a:off x="-476669" y="4715751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rot="6780">
            <a:off x="-476669" y="5637552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 rot="6780">
            <a:off x="-476669" y="6559353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 rot="6780">
            <a:off x="-476669" y="7481154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 rot="6780">
            <a:off x="-476669" y="84029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 rot="6780">
            <a:off x="-476669" y="93247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AutoShape 12"/>
          <p:cNvSpPr/>
          <p:nvPr/>
        </p:nvSpPr>
        <p:spPr>
          <a:xfrm rot="6780">
            <a:off x="-476669" y="10246566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AutoShape 13"/>
          <p:cNvSpPr/>
          <p:nvPr/>
        </p:nvSpPr>
        <p:spPr>
          <a:xfrm rot="5388420">
            <a:off x="-4731830" y="5512127"/>
            <a:ext cx="11558540" cy="0"/>
          </a:xfrm>
          <a:prstGeom prst="line">
            <a:avLst/>
          </a:prstGeom>
          <a:ln w="38100" cap="rnd">
            <a:solidFill>
              <a:srgbClr val="FF5757">
                <a:alpha val="19216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1650540" y="301971"/>
            <a:ext cx="8935202" cy="1333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Working buddies - 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FF0000"/>
                </a:solidFill>
                <a:latin typeface="Diphylleia"/>
                <a:ea typeface="Diphylleia"/>
                <a:cs typeface="Diphylleia"/>
                <a:sym typeface="Diphylleia"/>
              </a:rPr>
              <a:t>Læringsvenn</a:t>
            </a:r>
          </a:p>
        </p:txBody>
      </p:sp>
      <p:sp>
        <p:nvSpPr>
          <p:cNvPr id="15" name="AutoShape 15"/>
          <p:cNvSpPr/>
          <p:nvPr/>
        </p:nvSpPr>
        <p:spPr>
          <a:xfrm rot="6780">
            <a:off x="-476669" y="1028548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Box 16"/>
          <p:cNvSpPr txBox="1"/>
          <p:nvPr/>
        </p:nvSpPr>
        <p:spPr>
          <a:xfrm>
            <a:off x="1650540" y="2751030"/>
            <a:ext cx="8935202" cy="5390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Pair 1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Pupil – Pupil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Pair 2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Pupil – Pupil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Pair 4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Pupil – Pupil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Pair 5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Pupils – Pupil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737927" y="2751030"/>
            <a:ext cx="8935202" cy="5390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Pair 6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Pupil – Pupil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Pair 7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Pupil – Pupil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Pair 8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Pupil – Pupil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Pair 9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Pupil – Pupil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6779">
            <a:off x="-476669" y="106747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 rot="6780">
            <a:off x="-476669" y="1028548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 rot="6780">
            <a:off x="-476669" y="19503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 rot="6780">
            <a:off x="-476669" y="28721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 rot="6780">
            <a:off x="-476669" y="3793950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rot="6780">
            <a:off x="-476669" y="4715751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 rot="6779">
            <a:off x="-476669" y="5637552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 rot="6779">
            <a:off x="-476669" y="6559353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 rot="6779">
            <a:off x="-476669" y="7481154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 rot="6779">
            <a:off x="-476669" y="84029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AutoShape 12"/>
          <p:cNvSpPr/>
          <p:nvPr/>
        </p:nvSpPr>
        <p:spPr>
          <a:xfrm rot="6780">
            <a:off x="-476669" y="93247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AutoShape 13"/>
          <p:cNvSpPr/>
          <p:nvPr/>
        </p:nvSpPr>
        <p:spPr>
          <a:xfrm rot="6779">
            <a:off x="-476669" y="10246566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AutoShape 14"/>
          <p:cNvSpPr/>
          <p:nvPr/>
        </p:nvSpPr>
        <p:spPr>
          <a:xfrm rot="5388420">
            <a:off x="-4731830" y="5512127"/>
            <a:ext cx="11558540" cy="0"/>
          </a:xfrm>
          <a:prstGeom prst="line">
            <a:avLst/>
          </a:prstGeom>
          <a:ln w="38100" cap="rnd">
            <a:solidFill>
              <a:srgbClr val="FF5757">
                <a:alpha val="19216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9148991" y="2467918"/>
            <a:ext cx="12288784" cy="11952256"/>
          </a:xfrm>
          <a:custGeom>
            <a:avLst/>
            <a:gdLst/>
            <a:ahLst/>
            <a:cxnLst/>
            <a:rect l="l" t="t" r="r" b="b"/>
            <a:pathLst>
              <a:path w="12288784" h="11952256">
                <a:moveTo>
                  <a:pt x="0" y="0"/>
                </a:moveTo>
                <a:lnTo>
                  <a:pt x="12288784" y="0"/>
                </a:lnTo>
                <a:lnTo>
                  <a:pt x="12288784" y="11952256"/>
                </a:lnTo>
                <a:lnTo>
                  <a:pt x="0" y="119522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6" name="Group 16"/>
          <p:cNvGrpSpPr/>
          <p:nvPr/>
        </p:nvGrpSpPr>
        <p:grpSpPr>
          <a:xfrm>
            <a:off x="8985904" y="5168464"/>
            <a:ext cx="10104701" cy="11905393"/>
            <a:chOff x="0" y="0"/>
            <a:chExt cx="15738005" cy="1854257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5737967" cy="18542636"/>
            </a:xfrm>
            <a:custGeom>
              <a:avLst/>
              <a:gdLst/>
              <a:ahLst/>
              <a:cxnLst/>
              <a:rect l="l" t="t" r="r" b="b"/>
              <a:pathLst>
                <a:path w="15737967" h="18542636">
                  <a:moveTo>
                    <a:pt x="0" y="0"/>
                  </a:moveTo>
                  <a:lnTo>
                    <a:pt x="15737967" y="0"/>
                  </a:lnTo>
                  <a:lnTo>
                    <a:pt x="15737967" y="18542636"/>
                  </a:lnTo>
                  <a:lnTo>
                    <a:pt x="0" y="185426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26" b="-2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/>
          <p:nvPr/>
        </p:nvGrpSpPr>
        <p:grpSpPr>
          <a:xfrm rot="764040">
            <a:off x="352215" y="828227"/>
            <a:ext cx="1808159" cy="910857"/>
            <a:chOff x="0" y="0"/>
            <a:chExt cx="2410879" cy="1214476"/>
          </a:xfrm>
        </p:grpSpPr>
        <p:sp>
          <p:nvSpPr>
            <p:cNvPr id="19" name="Freeform 19"/>
            <p:cNvSpPr/>
            <p:nvPr/>
          </p:nvSpPr>
          <p:spPr>
            <a:xfrm flipH="1">
              <a:off x="0" y="0"/>
              <a:ext cx="2410841" cy="1214501"/>
            </a:xfrm>
            <a:custGeom>
              <a:avLst/>
              <a:gdLst/>
              <a:ahLst/>
              <a:cxnLst/>
              <a:rect l="l" t="t" r="r" b="b"/>
              <a:pathLst>
                <a:path w="2410841" h="1214501">
                  <a:moveTo>
                    <a:pt x="2410841" y="0"/>
                  </a:moveTo>
                  <a:lnTo>
                    <a:pt x="0" y="0"/>
                  </a:lnTo>
                  <a:lnTo>
                    <a:pt x="0" y="1214501"/>
                  </a:lnTo>
                  <a:lnTo>
                    <a:pt x="2410841" y="1214501"/>
                  </a:lnTo>
                  <a:lnTo>
                    <a:pt x="2410841" y="0"/>
                  </a:lnTo>
                  <a:close/>
                </a:path>
              </a:pathLst>
            </a:custGeom>
            <a:blipFill>
              <a:blip r:embed="rId4"/>
              <a:stretch>
                <a:fillRect t="-52" r="-1" b="-5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89620" y="3054920"/>
            <a:ext cx="547888" cy="594360"/>
            <a:chOff x="0" y="0"/>
            <a:chExt cx="730517" cy="79248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30504" cy="792480"/>
            </a:xfrm>
            <a:custGeom>
              <a:avLst/>
              <a:gdLst/>
              <a:ahLst/>
              <a:cxnLst/>
              <a:rect l="l" t="t" r="r" b="b"/>
              <a:pathLst>
                <a:path w="730504" h="792480">
                  <a:moveTo>
                    <a:pt x="0" y="0"/>
                  </a:moveTo>
                  <a:lnTo>
                    <a:pt x="730504" y="0"/>
                  </a:lnTo>
                  <a:lnTo>
                    <a:pt x="730504" y="792480"/>
                  </a:lnTo>
                  <a:lnTo>
                    <a:pt x="0" y="7924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55" r="-5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189620" y="4244340"/>
            <a:ext cx="547888" cy="594360"/>
            <a:chOff x="0" y="0"/>
            <a:chExt cx="730517" cy="79248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730504" cy="792480"/>
            </a:xfrm>
            <a:custGeom>
              <a:avLst/>
              <a:gdLst/>
              <a:ahLst/>
              <a:cxnLst/>
              <a:rect l="l" t="t" r="r" b="b"/>
              <a:pathLst>
                <a:path w="730504" h="792480">
                  <a:moveTo>
                    <a:pt x="0" y="0"/>
                  </a:moveTo>
                  <a:lnTo>
                    <a:pt x="730504" y="0"/>
                  </a:lnTo>
                  <a:lnTo>
                    <a:pt x="730504" y="792480"/>
                  </a:lnTo>
                  <a:lnTo>
                    <a:pt x="0" y="7924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55" r="-5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159679" y="6420293"/>
            <a:ext cx="547888" cy="594360"/>
            <a:chOff x="0" y="0"/>
            <a:chExt cx="730517" cy="79248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730504" cy="792480"/>
            </a:xfrm>
            <a:custGeom>
              <a:avLst/>
              <a:gdLst/>
              <a:ahLst/>
              <a:cxnLst/>
              <a:rect l="l" t="t" r="r" b="b"/>
              <a:pathLst>
                <a:path w="730504" h="792480">
                  <a:moveTo>
                    <a:pt x="0" y="0"/>
                  </a:moveTo>
                  <a:lnTo>
                    <a:pt x="730504" y="0"/>
                  </a:lnTo>
                  <a:lnTo>
                    <a:pt x="730504" y="792480"/>
                  </a:lnTo>
                  <a:lnTo>
                    <a:pt x="0" y="7924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55" r="-5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89620" y="8323729"/>
            <a:ext cx="547888" cy="594360"/>
            <a:chOff x="0" y="0"/>
            <a:chExt cx="730517" cy="79248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730504" cy="792480"/>
            </a:xfrm>
            <a:custGeom>
              <a:avLst/>
              <a:gdLst/>
              <a:ahLst/>
              <a:cxnLst/>
              <a:rect l="l" t="t" r="r" b="b"/>
              <a:pathLst>
                <a:path w="730504" h="792480">
                  <a:moveTo>
                    <a:pt x="0" y="0"/>
                  </a:moveTo>
                  <a:lnTo>
                    <a:pt x="730504" y="0"/>
                  </a:lnTo>
                  <a:lnTo>
                    <a:pt x="730504" y="792480"/>
                  </a:lnTo>
                  <a:lnTo>
                    <a:pt x="0" y="7924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55" r="-5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 rot="773040">
            <a:off x="2245785" y="2242366"/>
            <a:ext cx="2119465" cy="304429"/>
            <a:chOff x="0" y="0"/>
            <a:chExt cx="2825953" cy="405905"/>
          </a:xfrm>
        </p:grpSpPr>
        <p:sp>
          <p:nvSpPr>
            <p:cNvPr id="29" name="Freeform 29"/>
            <p:cNvSpPr/>
            <p:nvPr/>
          </p:nvSpPr>
          <p:spPr>
            <a:xfrm flipH="1">
              <a:off x="0" y="0"/>
              <a:ext cx="2826004" cy="405892"/>
            </a:xfrm>
            <a:custGeom>
              <a:avLst/>
              <a:gdLst/>
              <a:ahLst/>
              <a:cxnLst/>
              <a:rect l="l" t="t" r="r" b="b"/>
              <a:pathLst>
                <a:path w="2826004" h="405892">
                  <a:moveTo>
                    <a:pt x="2826004" y="0"/>
                  </a:moveTo>
                  <a:lnTo>
                    <a:pt x="0" y="0"/>
                  </a:lnTo>
                  <a:lnTo>
                    <a:pt x="0" y="405892"/>
                  </a:lnTo>
                  <a:lnTo>
                    <a:pt x="2826004" y="405892"/>
                  </a:lnTo>
                  <a:lnTo>
                    <a:pt x="2826004" y="0"/>
                  </a:lnTo>
                  <a:close/>
                </a:path>
              </a:pathLst>
            </a:custGeom>
            <a:blipFill>
              <a:blip r:embed="rId6"/>
              <a:stretch>
                <a:fillRect l="-272" r="-270" b="-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6772430" y="4039162"/>
            <a:ext cx="1978114" cy="805634"/>
            <a:chOff x="0" y="0"/>
            <a:chExt cx="2637485" cy="1074179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637536" cy="1074166"/>
            </a:xfrm>
            <a:custGeom>
              <a:avLst/>
              <a:gdLst/>
              <a:ahLst/>
              <a:cxnLst/>
              <a:rect l="l" t="t" r="r" b="b"/>
              <a:pathLst>
                <a:path w="2637536" h="1074166">
                  <a:moveTo>
                    <a:pt x="0" y="0"/>
                  </a:moveTo>
                  <a:lnTo>
                    <a:pt x="2637536" y="0"/>
                  </a:lnTo>
                  <a:lnTo>
                    <a:pt x="2637536" y="1074166"/>
                  </a:lnTo>
                  <a:lnTo>
                    <a:pt x="0" y="10741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31" r="-29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9736674" y="8855488"/>
            <a:ext cx="1978114" cy="805634"/>
            <a:chOff x="0" y="0"/>
            <a:chExt cx="2637485" cy="1074179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2637536" cy="1074166"/>
            </a:xfrm>
            <a:custGeom>
              <a:avLst/>
              <a:gdLst/>
              <a:ahLst/>
              <a:cxnLst/>
              <a:rect l="l" t="t" r="r" b="b"/>
              <a:pathLst>
                <a:path w="2637536" h="1074166">
                  <a:moveTo>
                    <a:pt x="0" y="0"/>
                  </a:moveTo>
                  <a:lnTo>
                    <a:pt x="2637536" y="0"/>
                  </a:lnTo>
                  <a:lnTo>
                    <a:pt x="2637536" y="1074166"/>
                  </a:lnTo>
                  <a:lnTo>
                    <a:pt x="0" y="10741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31" r="-29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6870338" y="847725"/>
            <a:ext cx="5855061" cy="15534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742"/>
              </a:lnSpc>
            </a:pPr>
            <a:r>
              <a:rPr lang="en-US" sz="9000" dirty="0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Lesson #1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964584" y="2873945"/>
            <a:ext cx="8158331" cy="784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Make code names. </a:t>
            </a:r>
            <a:r>
              <a:rPr lang="en-US" sz="3999">
                <a:solidFill>
                  <a:srgbClr val="FF0000"/>
                </a:solidFill>
                <a:latin typeface="Diphylleia"/>
                <a:ea typeface="Diphylleia"/>
                <a:cs typeface="Diphylleia"/>
                <a:sym typeface="Diphylleia"/>
              </a:rPr>
              <a:t>Lage kodenavn.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964584" y="3709340"/>
            <a:ext cx="6410068" cy="1632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Read the book I'm Sorry. </a:t>
            </a:r>
            <a:r>
              <a:rPr lang="en-US" sz="3999">
                <a:solidFill>
                  <a:srgbClr val="FF0000"/>
                </a:solidFill>
                <a:latin typeface="Diphylleia"/>
                <a:ea typeface="Diphylleia"/>
                <a:cs typeface="Diphylleia"/>
                <a:sym typeface="Diphylleia"/>
              </a:rPr>
              <a:t>Les boka I'm Sorry.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781287" y="5514079"/>
            <a:ext cx="7160838" cy="2480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Introduce ways to say sorry number #1 and #2. </a:t>
            </a:r>
            <a:r>
              <a:rPr lang="en-US" sz="3999">
                <a:solidFill>
                  <a:srgbClr val="FF0000"/>
                </a:solidFill>
                <a:latin typeface="Diphylleia"/>
                <a:ea typeface="Diphylleia"/>
                <a:cs typeface="Diphylleia"/>
                <a:sym typeface="Diphylleia"/>
              </a:rPr>
              <a:t>Introdusere måte #1 og #2.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830897" y="8165839"/>
            <a:ext cx="7160838" cy="784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Mind-map. </a:t>
            </a:r>
            <a:r>
              <a:rPr lang="en-US" sz="3999">
                <a:solidFill>
                  <a:srgbClr val="FF0000"/>
                </a:solidFill>
                <a:latin typeface="Diphylleia"/>
                <a:ea typeface="Diphylleia"/>
                <a:cs typeface="Diphylleia"/>
                <a:sym typeface="Diphylleia"/>
              </a:rPr>
              <a:t>Tankekart.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830897" y="9239393"/>
            <a:ext cx="7160838" cy="784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Roleplay. </a:t>
            </a:r>
            <a:r>
              <a:rPr lang="en-US" sz="3999">
                <a:solidFill>
                  <a:srgbClr val="FF0000"/>
                </a:solidFill>
                <a:latin typeface="Diphylleia"/>
                <a:ea typeface="Diphylleia"/>
                <a:cs typeface="Diphylleia"/>
                <a:sym typeface="Diphylleia"/>
              </a:rPr>
              <a:t>Rollespill.</a:t>
            </a:r>
          </a:p>
        </p:txBody>
      </p:sp>
      <p:grpSp>
        <p:nvGrpSpPr>
          <p:cNvPr id="40" name="Group 40"/>
          <p:cNvGrpSpPr/>
          <p:nvPr/>
        </p:nvGrpSpPr>
        <p:grpSpPr>
          <a:xfrm>
            <a:off x="1256295" y="9506093"/>
            <a:ext cx="547888" cy="594360"/>
            <a:chOff x="0" y="0"/>
            <a:chExt cx="730517" cy="79248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730504" cy="792480"/>
            </a:xfrm>
            <a:custGeom>
              <a:avLst/>
              <a:gdLst/>
              <a:ahLst/>
              <a:cxnLst/>
              <a:rect l="l" t="t" r="r" b="b"/>
              <a:pathLst>
                <a:path w="730504" h="792480">
                  <a:moveTo>
                    <a:pt x="0" y="0"/>
                  </a:moveTo>
                  <a:lnTo>
                    <a:pt x="730504" y="0"/>
                  </a:lnTo>
                  <a:lnTo>
                    <a:pt x="730504" y="792480"/>
                  </a:lnTo>
                  <a:lnTo>
                    <a:pt x="0" y="7924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55" r="-5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6779">
            <a:off x="-476669" y="106747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-688686" y="939413"/>
            <a:ext cx="19675354" cy="38804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 rot="6780">
            <a:off x="-476669" y="19503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 rot="6780">
            <a:off x="-476669" y="28721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 rot="6780">
            <a:off x="-476669" y="3793950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rot="6780">
            <a:off x="-476669" y="4715751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 rot="6779">
            <a:off x="-476669" y="5637552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 rot="6779">
            <a:off x="-476669" y="6559353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 rot="6779">
            <a:off x="-476669" y="7481154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 rot="6779">
            <a:off x="-476669" y="84029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AutoShape 12"/>
          <p:cNvSpPr/>
          <p:nvPr/>
        </p:nvSpPr>
        <p:spPr>
          <a:xfrm rot="6780">
            <a:off x="-476669" y="93247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AutoShape 13"/>
          <p:cNvSpPr/>
          <p:nvPr/>
        </p:nvSpPr>
        <p:spPr>
          <a:xfrm rot="6779">
            <a:off x="-476669" y="10246566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AutoShape 14"/>
          <p:cNvSpPr/>
          <p:nvPr/>
        </p:nvSpPr>
        <p:spPr>
          <a:xfrm rot="5388420">
            <a:off x="-4731830" y="5512127"/>
            <a:ext cx="11558540" cy="0"/>
          </a:xfrm>
          <a:prstGeom prst="line">
            <a:avLst/>
          </a:prstGeom>
          <a:ln w="38100" cap="rnd">
            <a:solidFill>
              <a:srgbClr val="FF5757">
                <a:alpha val="19216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2194250" y="909647"/>
            <a:ext cx="13899500" cy="1381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00"/>
              </a:lnSpc>
            </a:pPr>
            <a:r>
              <a:rPr lang="en-US" sz="9000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#1: Saying you are sorry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7973" y="5143500"/>
            <a:ext cx="4887647" cy="702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33"/>
              </a:lnSpc>
            </a:pPr>
            <a:r>
              <a:rPr lang="en-US" sz="4611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I am sorry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700177" y="4603927"/>
            <a:ext cx="4887647" cy="702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33"/>
              </a:lnSpc>
            </a:pPr>
            <a:r>
              <a:rPr lang="en-US" sz="4611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I apologise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371653" y="5637200"/>
            <a:ext cx="4887647" cy="702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33"/>
              </a:lnSpc>
            </a:pPr>
            <a:r>
              <a:rPr lang="en-US" sz="4611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Excuse me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6779">
            <a:off x="-476669" y="106747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-688686" y="939413"/>
            <a:ext cx="19675354" cy="38804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 rot="6780">
            <a:off x="-476669" y="19503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 rot="6780">
            <a:off x="-476669" y="28721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 rot="6780">
            <a:off x="-476669" y="3793950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rot="6780">
            <a:off x="-476669" y="4715751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 rot="6779">
            <a:off x="-476669" y="5637552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 rot="6779">
            <a:off x="-476669" y="6559353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 rot="6779">
            <a:off x="-476669" y="7481154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 rot="6779">
            <a:off x="-476669" y="84029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AutoShape 12"/>
          <p:cNvSpPr/>
          <p:nvPr/>
        </p:nvSpPr>
        <p:spPr>
          <a:xfrm rot="6780">
            <a:off x="-476669" y="93247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AutoShape 13"/>
          <p:cNvSpPr/>
          <p:nvPr/>
        </p:nvSpPr>
        <p:spPr>
          <a:xfrm rot="6779">
            <a:off x="-476669" y="10246566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AutoShape 14"/>
          <p:cNvSpPr/>
          <p:nvPr/>
        </p:nvSpPr>
        <p:spPr>
          <a:xfrm rot="5388420">
            <a:off x="-4731830" y="5512127"/>
            <a:ext cx="11558540" cy="0"/>
          </a:xfrm>
          <a:prstGeom prst="line">
            <a:avLst/>
          </a:prstGeom>
          <a:ln w="38100" cap="rnd">
            <a:solidFill>
              <a:srgbClr val="FF5757">
                <a:alpha val="19216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2833387" y="929888"/>
            <a:ext cx="12621226" cy="2752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00"/>
              </a:lnSpc>
            </a:pPr>
            <a:r>
              <a:rPr lang="en-US" sz="9000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#2: Admitting it was your mistake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7973" y="5143500"/>
            <a:ext cx="4887647" cy="702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33"/>
              </a:lnSpc>
            </a:pPr>
            <a:r>
              <a:rPr lang="en-US" sz="4611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I was wrong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700177" y="4603927"/>
            <a:ext cx="4887647" cy="702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33"/>
              </a:lnSpc>
            </a:pPr>
            <a:r>
              <a:rPr lang="en-US" sz="4611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It was my fault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371653" y="5637200"/>
            <a:ext cx="4887647" cy="702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33"/>
              </a:lnSpc>
            </a:pPr>
            <a:r>
              <a:rPr lang="en-US" sz="4611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My mistake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6779">
            <a:off x="-476669" y="106747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-688686" y="939413"/>
            <a:ext cx="19675354" cy="38804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 rot="6780">
            <a:off x="-476669" y="19503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 rot="6780">
            <a:off x="-476669" y="28721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 rot="6780">
            <a:off x="-476669" y="3793950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rot="6780">
            <a:off x="-476669" y="4715751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 rot="6779">
            <a:off x="-476669" y="5637552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 rot="6779">
            <a:off x="-476669" y="6559353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 rot="6779">
            <a:off x="-476669" y="7481154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 rot="6779">
            <a:off x="-476669" y="84029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AutoShape 12"/>
          <p:cNvSpPr/>
          <p:nvPr/>
        </p:nvSpPr>
        <p:spPr>
          <a:xfrm rot="6780">
            <a:off x="-476669" y="93247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AutoShape 13"/>
          <p:cNvSpPr/>
          <p:nvPr/>
        </p:nvSpPr>
        <p:spPr>
          <a:xfrm rot="6779">
            <a:off x="-476669" y="10246566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AutoShape 14"/>
          <p:cNvSpPr/>
          <p:nvPr/>
        </p:nvSpPr>
        <p:spPr>
          <a:xfrm rot="5388420">
            <a:off x="-4731830" y="5512127"/>
            <a:ext cx="11558540" cy="0"/>
          </a:xfrm>
          <a:prstGeom prst="line">
            <a:avLst/>
          </a:prstGeom>
          <a:ln w="38100" cap="rnd">
            <a:solidFill>
              <a:srgbClr val="FF5757">
                <a:alpha val="19216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712219" y="929888"/>
            <a:ext cx="7360731" cy="1838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00"/>
              </a:lnSpc>
            </a:pPr>
            <a:r>
              <a:rPr lang="en-US" sz="9000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Mind-map</a:t>
            </a:r>
          </a:p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FF0000"/>
                </a:solidFill>
                <a:latin typeface="Courgette"/>
                <a:ea typeface="Courgette"/>
                <a:cs typeface="Courgette"/>
                <a:sym typeface="Courgette"/>
              </a:rPr>
              <a:t>Tankekart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-2270231" y="3254445"/>
            <a:ext cx="3587163" cy="1460954"/>
            <a:chOff x="0" y="0"/>
            <a:chExt cx="4782884" cy="194793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782947" cy="1947926"/>
            </a:xfrm>
            <a:custGeom>
              <a:avLst/>
              <a:gdLst/>
              <a:ahLst/>
              <a:cxnLst/>
              <a:rect l="l" t="t" r="r" b="b"/>
              <a:pathLst>
                <a:path w="4782947" h="1947926">
                  <a:moveTo>
                    <a:pt x="0" y="0"/>
                  </a:moveTo>
                  <a:lnTo>
                    <a:pt x="4782947" y="0"/>
                  </a:lnTo>
                  <a:lnTo>
                    <a:pt x="4782947" y="1947926"/>
                  </a:lnTo>
                  <a:lnTo>
                    <a:pt x="0" y="19479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31" r="-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/>
          <p:nvPr/>
        </p:nvGrpSpPr>
        <p:grpSpPr>
          <a:xfrm rot="2391929">
            <a:off x="5571854" y="-287121"/>
            <a:ext cx="10452200" cy="11171072"/>
            <a:chOff x="0" y="0"/>
            <a:chExt cx="14221168" cy="15199258"/>
          </a:xfrm>
        </p:grpSpPr>
        <p:sp>
          <p:nvSpPr>
            <p:cNvPr id="19" name="Freeform 19"/>
            <p:cNvSpPr/>
            <p:nvPr/>
          </p:nvSpPr>
          <p:spPr>
            <a:xfrm>
              <a:off x="544322" y="903347"/>
              <a:ext cx="12792967" cy="13046536"/>
            </a:xfrm>
            <a:custGeom>
              <a:avLst/>
              <a:gdLst/>
              <a:ahLst/>
              <a:cxnLst/>
              <a:rect l="l" t="t" r="r" b="b"/>
              <a:pathLst>
                <a:path w="12792967" h="13046536">
                  <a:moveTo>
                    <a:pt x="7058025" y="1468251"/>
                  </a:moveTo>
                  <a:cubicBezTo>
                    <a:pt x="6114796" y="2861695"/>
                    <a:pt x="6227318" y="4048764"/>
                    <a:pt x="5163439" y="4681097"/>
                  </a:cubicBezTo>
                  <a:cubicBezTo>
                    <a:pt x="3019679" y="5959352"/>
                    <a:pt x="822325" y="4740025"/>
                    <a:pt x="147066" y="6932045"/>
                  </a:cubicBezTo>
                  <a:cubicBezTo>
                    <a:pt x="-544322" y="9177659"/>
                    <a:pt x="1226947" y="11348216"/>
                    <a:pt x="4935728" y="12706863"/>
                  </a:cubicBezTo>
                  <a:cubicBezTo>
                    <a:pt x="9260713" y="14295886"/>
                    <a:pt x="13676884" y="9970902"/>
                    <a:pt x="12639929" y="6752595"/>
                  </a:cubicBezTo>
                  <a:cubicBezTo>
                    <a:pt x="11782425" y="4086230"/>
                    <a:pt x="13266928" y="2917957"/>
                    <a:pt x="12374626" y="1468252"/>
                  </a:cubicBezTo>
                  <a:cubicBezTo>
                    <a:pt x="10911459" y="-903347"/>
                    <a:pt x="8068183" y="-27047"/>
                    <a:pt x="7058025" y="1468251"/>
                  </a:cubicBezTo>
                  <a:close/>
                </a:path>
              </a:pathLst>
            </a:custGeom>
            <a:solidFill>
              <a:srgbClr val="66D5D8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6994550" y="3889552"/>
            <a:ext cx="8935202" cy="40382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You will need: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A pencil, a red pencil and a dark blue pencil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FF0000"/>
                </a:solidFill>
                <a:latin typeface="Diphylleia"/>
                <a:ea typeface="Diphylleia"/>
                <a:cs typeface="Diphylleia"/>
                <a:sym typeface="Diphylleia"/>
              </a:rPr>
              <a:t>Du trenger: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FF0000"/>
                </a:solidFill>
                <a:latin typeface="Diphylleia"/>
                <a:ea typeface="Diphylleia"/>
                <a:cs typeface="Diphylleia"/>
                <a:sym typeface="Diphylleia"/>
              </a:rPr>
              <a:t>En blyant, rød fargeblyant og blå fargeblyant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6774701" y="9035010"/>
            <a:ext cx="3587163" cy="1460954"/>
            <a:chOff x="0" y="0"/>
            <a:chExt cx="4782884" cy="1947939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782947" cy="1947926"/>
            </a:xfrm>
            <a:custGeom>
              <a:avLst/>
              <a:gdLst/>
              <a:ahLst/>
              <a:cxnLst/>
              <a:rect l="l" t="t" r="r" b="b"/>
              <a:pathLst>
                <a:path w="4782947" h="1947926">
                  <a:moveTo>
                    <a:pt x="0" y="0"/>
                  </a:moveTo>
                  <a:lnTo>
                    <a:pt x="4782947" y="0"/>
                  </a:lnTo>
                  <a:lnTo>
                    <a:pt x="4782947" y="1947926"/>
                  </a:lnTo>
                  <a:lnTo>
                    <a:pt x="0" y="19479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31" r="-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6779">
            <a:off x="-476669" y="106747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-688686" y="939413"/>
            <a:ext cx="19675354" cy="38804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 rot="6780">
            <a:off x="-476669" y="19503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 rot="6780">
            <a:off x="-476669" y="28721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 rot="6780">
            <a:off x="-476669" y="3793950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rot="6780">
            <a:off x="-476669" y="4715751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 rot="6779">
            <a:off x="-476669" y="5637552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 rot="6779">
            <a:off x="-476669" y="6559353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 rot="6779">
            <a:off x="-476669" y="7481154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 rot="6779">
            <a:off x="-476669" y="84029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AutoShape 12"/>
          <p:cNvSpPr/>
          <p:nvPr/>
        </p:nvSpPr>
        <p:spPr>
          <a:xfrm rot="6780">
            <a:off x="-476669" y="93247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AutoShape 13"/>
          <p:cNvSpPr/>
          <p:nvPr/>
        </p:nvSpPr>
        <p:spPr>
          <a:xfrm rot="6779">
            <a:off x="-476669" y="10246566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AutoShape 14"/>
          <p:cNvSpPr/>
          <p:nvPr/>
        </p:nvSpPr>
        <p:spPr>
          <a:xfrm rot="5388420">
            <a:off x="-4731830" y="5512127"/>
            <a:ext cx="11558540" cy="0"/>
          </a:xfrm>
          <a:prstGeom prst="line">
            <a:avLst/>
          </a:prstGeom>
          <a:ln w="38100" cap="rnd">
            <a:solidFill>
              <a:srgbClr val="FF5757">
                <a:alpha val="19216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5" name="Group 15"/>
          <p:cNvGrpSpPr/>
          <p:nvPr/>
        </p:nvGrpSpPr>
        <p:grpSpPr>
          <a:xfrm>
            <a:off x="-2270231" y="3254445"/>
            <a:ext cx="3587163" cy="1460954"/>
            <a:chOff x="0" y="0"/>
            <a:chExt cx="4782884" cy="194793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782947" cy="1947926"/>
            </a:xfrm>
            <a:custGeom>
              <a:avLst/>
              <a:gdLst/>
              <a:ahLst/>
              <a:cxnLst/>
              <a:rect l="l" t="t" r="r" b="b"/>
              <a:pathLst>
                <a:path w="4782947" h="1947926">
                  <a:moveTo>
                    <a:pt x="0" y="0"/>
                  </a:moveTo>
                  <a:lnTo>
                    <a:pt x="4782947" y="0"/>
                  </a:lnTo>
                  <a:lnTo>
                    <a:pt x="4782947" y="1947926"/>
                  </a:lnTo>
                  <a:lnTo>
                    <a:pt x="0" y="19479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31" r="-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6774701" y="9035010"/>
            <a:ext cx="3587163" cy="1460954"/>
            <a:chOff x="0" y="0"/>
            <a:chExt cx="4782884" cy="194793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782947" cy="1947926"/>
            </a:xfrm>
            <a:custGeom>
              <a:avLst/>
              <a:gdLst/>
              <a:ahLst/>
              <a:cxnLst/>
              <a:rect l="l" t="t" r="r" b="b"/>
              <a:pathLst>
                <a:path w="4782947" h="1947926">
                  <a:moveTo>
                    <a:pt x="0" y="0"/>
                  </a:moveTo>
                  <a:lnTo>
                    <a:pt x="4782947" y="0"/>
                  </a:lnTo>
                  <a:lnTo>
                    <a:pt x="4782947" y="1947926"/>
                  </a:lnTo>
                  <a:lnTo>
                    <a:pt x="0" y="19479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31" r="-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0" y="48741"/>
            <a:ext cx="18327485" cy="10197473"/>
            <a:chOff x="0" y="0"/>
            <a:chExt cx="11363808" cy="632286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1363833" cy="6322822"/>
            </a:xfrm>
            <a:custGeom>
              <a:avLst/>
              <a:gdLst/>
              <a:ahLst/>
              <a:cxnLst/>
              <a:rect l="l" t="t" r="r" b="b"/>
              <a:pathLst>
                <a:path w="11363833" h="6322822">
                  <a:moveTo>
                    <a:pt x="0" y="0"/>
                  </a:moveTo>
                  <a:lnTo>
                    <a:pt x="11363833" y="0"/>
                  </a:lnTo>
                  <a:lnTo>
                    <a:pt x="11363833" y="6322822"/>
                  </a:lnTo>
                  <a:lnTo>
                    <a:pt x="0" y="63228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6779">
            <a:off x="-476669" y="106747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 rot="6780">
            <a:off x="-476669" y="1028548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 rot="6780">
            <a:off x="-476669" y="19503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 rot="6780">
            <a:off x="-476669" y="28721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 rot="6780">
            <a:off x="-476669" y="3793950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rot="6780">
            <a:off x="-476669" y="4715751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 rot="6779">
            <a:off x="-476669" y="5637552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 rot="6779">
            <a:off x="-476669" y="6559353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 rot="6779">
            <a:off x="-476669" y="7481154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 rot="6779">
            <a:off x="-476669" y="84029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AutoShape 12"/>
          <p:cNvSpPr/>
          <p:nvPr/>
        </p:nvSpPr>
        <p:spPr>
          <a:xfrm rot="6780">
            <a:off x="-476669" y="93247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AutoShape 13"/>
          <p:cNvSpPr/>
          <p:nvPr/>
        </p:nvSpPr>
        <p:spPr>
          <a:xfrm rot="6779">
            <a:off x="-476669" y="10246566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AutoShape 14"/>
          <p:cNvSpPr/>
          <p:nvPr/>
        </p:nvSpPr>
        <p:spPr>
          <a:xfrm rot="5388420">
            <a:off x="-4731830" y="5512127"/>
            <a:ext cx="11558540" cy="0"/>
          </a:xfrm>
          <a:prstGeom prst="line">
            <a:avLst/>
          </a:prstGeom>
          <a:ln w="38100" cap="rnd">
            <a:solidFill>
              <a:srgbClr val="FF5757">
                <a:alpha val="19216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-5682263" y="-811111"/>
            <a:ext cx="13974880" cy="14027220"/>
          </a:xfrm>
          <a:custGeom>
            <a:avLst/>
            <a:gdLst/>
            <a:ahLst/>
            <a:cxnLst/>
            <a:rect l="l" t="t" r="r" b="b"/>
            <a:pathLst>
              <a:path w="13974880" h="14027220">
                <a:moveTo>
                  <a:pt x="0" y="0"/>
                </a:moveTo>
                <a:lnTo>
                  <a:pt x="13974880" y="0"/>
                </a:lnTo>
                <a:lnTo>
                  <a:pt x="13974880" y="14027220"/>
                </a:lnTo>
                <a:lnTo>
                  <a:pt x="0" y="140272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6" name="Group 16"/>
          <p:cNvGrpSpPr/>
          <p:nvPr/>
        </p:nvGrpSpPr>
        <p:grpSpPr>
          <a:xfrm>
            <a:off x="-3543300" y="2385612"/>
            <a:ext cx="9144000" cy="11219631"/>
            <a:chOff x="0" y="0"/>
            <a:chExt cx="12192000" cy="14959508"/>
          </a:xfrm>
        </p:grpSpPr>
        <p:sp>
          <p:nvSpPr>
            <p:cNvPr id="17" name="Freeform 17"/>
            <p:cNvSpPr/>
            <p:nvPr/>
          </p:nvSpPr>
          <p:spPr>
            <a:xfrm flipH="1">
              <a:off x="0" y="0"/>
              <a:ext cx="12192000" cy="14959457"/>
            </a:xfrm>
            <a:custGeom>
              <a:avLst/>
              <a:gdLst/>
              <a:ahLst/>
              <a:cxnLst/>
              <a:rect l="l" t="t" r="r" b="b"/>
              <a:pathLst>
                <a:path w="12192000" h="14959457">
                  <a:moveTo>
                    <a:pt x="12192000" y="0"/>
                  </a:moveTo>
                  <a:lnTo>
                    <a:pt x="0" y="0"/>
                  </a:lnTo>
                  <a:lnTo>
                    <a:pt x="0" y="14959457"/>
                  </a:lnTo>
                  <a:lnTo>
                    <a:pt x="12192000" y="14959457"/>
                  </a:lnTo>
                  <a:lnTo>
                    <a:pt x="12192000" y="0"/>
                  </a:lnTo>
                  <a:close/>
                </a:path>
              </a:pathLst>
            </a:custGeom>
            <a:blipFill>
              <a:blip r:embed="rId3"/>
              <a:stretch>
                <a:fillRect t="-15" b="-1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/>
          <p:nvPr/>
        </p:nvGrpSpPr>
        <p:grpSpPr>
          <a:xfrm rot="-9703346">
            <a:off x="4481103" y="8624718"/>
            <a:ext cx="4850006" cy="1772460"/>
            <a:chOff x="0" y="0"/>
            <a:chExt cx="6466675" cy="236328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466713" cy="2363216"/>
            </a:xfrm>
            <a:custGeom>
              <a:avLst/>
              <a:gdLst/>
              <a:ahLst/>
              <a:cxnLst/>
              <a:rect l="l" t="t" r="r" b="b"/>
              <a:pathLst>
                <a:path w="6466713" h="2363216">
                  <a:moveTo>
                    <a:pt x="0" y="0"/>
                  </a:moveTo>
                  <a:lnTo>
                    <a:pt x="6466713" y="0"/>
                  </a:lnTo>
                  <a:lnTo>
                    <a:pt x="6466713" y="2363216"/>
                  </a:lnTo>
                  <a:lnTo>
                    <a:pt x="0" y="23632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59" r="-59" b="-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 rot="-4333920">
            <a:off x="5880987" y="1908032"/>
            <a:ext cx="1343701" cy="1569072"/>
            <a:chOff x="0" y="0"/>
            <a:chExt cx="1791602" cy="209209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791589" cy="2092071"/>
            </a:xfrm>
            <a:custGeom>
              <a:avLst/>
              <a:gdLst/>
              <a:ahLst/>
              <a:cxnLst/>
              <a:rect l="l" t="t" r="r" b="b"/>
              <a:pathLst>
                <a:path w="1791589" h="2092071">
                  <a:moveTo>
                    <a:pt x="0" y="0"/>
                  </a:moveTo>
                  <a:lnTo>
                    <a:pt x="1791589" y="0"/>
                  </a:lnTo>
                  <a:lnTo>
                    <a:pt x="1791589" y="2092071"/>
                  </a:lnTo>
                  <a:lnTo>
                    <a:pt x="0" y="20920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6" b="-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7330216" y="-64351"/>
            <a:ext cx="6004784" cy="22078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960"/>
              </a:lnSpc>
            </a:pPr>
            <a:r>
              <a:rPr lang="en-US" sz="9000" dirty="0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Roleplay 1</a:t>
            </a:r>
          </a:p>
          <a:p>
            <a:pPr algn="ctr">
              <a:lnSpc>
                <a:spcPts val="4320"/>
              </a:lnSpc>
            </a:pPr>
            <a:r>
              <a:rPr lang="en-US" sz="3000" dirty="0" err="1">
                <a:solidFill>
                  <a:srgbClr val="FF0000"/>
                </a:solidFill>
                <a:latin typeface="Courgette"/>
                <a:ea typeface="Courgette"/>
                <a:cs typeface="Courgette"/>
                <a:sym typeface="Courgette"/>
              </a:rPr>
              <a:t>Rollespill</a:t>
            </a:r>
            <a:endParaRPr lang="en-US" sz="3000" dirty="0">
              <a:solidFill>
                <a:srgbClr val="FF0000"/>
              </a:solidFill>
              <a:latin typeface="Courgette"/>
              <a:ea typeface="Courgette"/>
              <a:cs typeface="Courgette"/>
              <a:sym typeface="Courgette"/>
            </a:endParaRPr>
          </a:p>
        </p:txBody>
      </p:sp>
      <p:grpSp>
        <p:nvGrpSpPr>
          <p:cNvPr id="23" name="Group 23"/>
          <p:cNvGrpSpPr/>
          <p:nvPr/>
        </p:nvGrpSpPr>
        <p:grpSpPr>
          <a:xfrm>
            <a:off x="7109463" y="2692568"/>
            <a:ext cx="10780000" cy="6063771"/>
            <a:chOff x="0" y="0"/>
            <a:chExt cx="11193729" cy="6296495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1193780" cy="6296533"/>
            </a:xfrm>
            <a:custGeom>
              <a:avLst/>
              <a:gdLst/>
              <a:ahLst/>
              <a:cxnLst/>
              <a:rect l="l" t="t" r="r" b="b"/>
              <a:pathLst>
                <a:path w="11193780" h="6296533">
                  <a:moveTo>
                    <a:pt x="0" y="0"/>
                  </a:moveTo>
                  <a:lnTo>
                    <a:pt x="11193780" y="0"/>
                  </a:lnTo>
                  <a:lnTo>
                    <a:pt x="11193780" y="6296533"/>
                  </a:lnTo>
                  <a:lnTo>
                    <a:pt x="0" y="62965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60811"/>
            <a:chOff x="0" y="0"/>
            <a:chExt cx="11201514" cy="628481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201527" cy="6284849"/>
            </a:xfrm>
            <a:custGeom>
              <a:avLst/>
              <a:gdLst/>
              <a:ahLst/>
              <a:cxnLst/>
              <a:rect l="l" t="t" r="r" b="b"/>
              <a:pathLst>
                <a:path w="11201527" h="6284849">
                  <a:moveTo>
                    <a:pt x="0" y="0"/>
                  </a:moveTo>
                  <a:lnTo>
                    <a:pt x="11201527" y="0"/>
                  </a:lnTo>
                  <a:lnTo>
                    <a:pt x="11201527" y="6284849"/>
                  </a:lnTo>
                  <a:lnTo>
                    <a:pt x="0" y="62848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