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Diphylleia" panose="020B0604020202020204" charset="-127"/>
      <p:regular r:id="rId13"/>
    </p:embeddedFont>
    <p:embeddedFont>
      <p:font typeface="Courgette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66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9148991" y="2467918"/>
            <a:ext cx="12288784" cy="11952256"/>
          </a:xfrm>
          <a:custGeom>
            <a:avLst/>
            <a:gdLst/>
            <a:ahLst/>
            <a:cxnLst/>
            <a:rect l="l" t="t" r="r" b="b"/>
            <a:pathLst>
              <a:path w="12288784" h="11952256">
                <a:moveTo>
                  <a:pt x="0" y="0"/>
                </a:moveTo>
                <a:lnTo>
                  <a:pt x="12288784" y="0"/>
                </a:lnTo>
                <a:lnTo>
                  <a:pt x="12288784" y="11952256"/>
                </a:lnTo>
                <a:lnTo>
                  <a:pt x="0" y="119522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8985904" y="5168464"/>
            <a:ext cx="10104701" cy="11905393"/>
            <a:chOff x="0" y="0"/>
            <a:chExt cx="15738005" cy="185425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737967" cy="18542636"/>
            </a:xfrm>
            <a:custGeom>
              <a:avLst/>
              <a:gdLst/>
              <a:ahLst/>
              <a:cxnLst/>
              <a:rect l="l" t="t" r="r" b="b"/>
              <a:pathLst>
                <a:path w="15737967" h="18542636">
                  <a:moveTo>
                    <a:pt x="0" y="0"/>
                  </a:moveTo>
                  <a:lnTo>
                    <a:pt x="15737967" y="0"/>
                  </a:lnTo>
                  <a:lnTo>
                    <a:pt x="15737967" y="18542636"/>
                  </a:lnTo>
                  <a:lnTo>
                    <a:pt x="0" y="18542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" b="-2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764040">
            <a:off x="352215" y="828227"/>
            <a:ext cx="1808159" cy="910857"/>
            <a:chOff x="0" y="0"/>
            <a:chExt cx="2410879" cy="1214476"/>
          </a:xfrm>
        </p:grpSpPr>
        <p:sp>
          <p:nvSpPr>
            <p:cNvPr id="19" name="Freeform 19"/>
            <p:cNvSpPr/>
            <p:nvPr/>
          </p:nvSpPr>
          <p:spPr>
            <a:xfrm flipH="1">
              <a:off x="0" y="0"/>
              <a:ext cx="2410841" cy="1214501"/>
            </a:xfrm>
            <a:custGeom>
              <a:avLst/>
              <a:gdLst/>
              <a:ahLst/>
              <a:cxnLst/>
              <a:rect l="l" t="t" r="r" b="b"/>
              <a:pathLst>
                <a:path w="2410841" h="1214501">
                  <a:moveTo>
                    <a:pt x="2410841" y="0"/>
                  </a:moveTo>
                  <a:lnTo>
                    <a:pt x="0" y="0"/>
                  </a:lnTo>
                  <a:lnTo>
                    <a:pt x="0" y="1214501"/>
                  </a:lnTo>
                  <a:lnTo>
                    <a:pt x="2410841" y="1214501"/>
                  </a:lnTo>
                  <a:lnTo>
                    <a:pt x="2410841" y="0"/>
                  </a:lnTo>
                  <a:close/>
                </a:path>
              </a:pathLst>
            </a:custGeom>
            <a:blipFill>
              <a:blip r:embed="rId4"/>
              <a:stretch>
                <a:fillRect t="-52" r="-1" b="-5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89620" y="3054920"/>
            <a:ext cx="547888" cy="594360"/>
            <a:chOff x="0" y="0"/>
            <a:chExt cx="730517" cy="792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773040">
            <a:off x="2245785" y="2242366"/>
            <a:ext cx="2119465" cy="304429"/>
            <a:chOff x="0" y="0"/>
            <a:chExt cx="2825953" cy="405905"/>
          </a:xfrm>
        </p:grpSpPr>
        <p:sp>
          <p:nvSpPr>
            <p:cNvPr id="23" name="Freeform 23"/>
            <p:cNvSpPr/>
            <p:nvPr/>
          </p:nvSpPr>
          <p:spPr>
            <a:xfrm flipH="1">
              <a:off x="0" y="0"/>
              <a:ext cx="2826004" cy="405892"/>
            </a:xfrm>
            <a:custGeom>
              <a:avLst/>
              <a:gdLst/>
              <a:ahLst/>
              <a:cxnLst/>
              <a:rect l="l" t="t" r="r" b="b"/>
              <a:pathLst>
                <a:path w="2826004" h="405892">
                  <a:moveTo>
                    <a:pt x="2826004" y="0"/>
                  </a:moveTo>
                  <a:lnTo>
                    <a:pt x="0" y="0"/>
                  </a:lnTo>
                  <a:lnTo>
                    <a:pt x="0" y="405892"/>
                  </a:lnTo>
                  <a:lnTo>
                    <a:pt x="2826004" y="405892"/>
                  </a:lnTo>
                  <a:lnTo>
                    <a:pt x="2826004" y="0"/>
                  </a:lnTo>
                  <a:close/>
                </a:path>
              </a:pathLst>
            </a:custGeom>
            <a:blipFill>
              <a:blip r:embed="rId6"/>
              <a:stretch>
                <a:fillRect l="-272" r="-270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6772430" y="4039162"/>
            <a:ext cx="1978114" cy="805634"/>
            <a:chOff x="0" y="0"/>
            <a:chExt cx="2637485" cy="10741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637536" cy="1074166"/>
            </a:xfrm>
            <a:custGeom>
              <a:avLst/>
              <a:gdLst/>
              <a:ahLst/>
              <a:cxnLst/>
              <a:rect l="l" t="t" r="r" b="b"/>
              <a:pathLst>
                <a:path w="2637536" h="1074166">
                  <a:moveTo>
                    <a:pt x="0" y="0"/>
                  </a:moveTo>
                  <a:lnTo>
                    <a:pt x="2637536" y="0"/>
                  </a:lnTo>
                  <a:lnTo>
                    <a:pt x="2637536" y="1074166"/>
                  </a:lnTo>
                  <a:lnTo>
                    <a:pt x="0" y="1074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" r="-29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736674" y="8855488"/>
            <a:ext cx="1978114" cy="805634"/>
            <a:chOff x="0" y="0"/>
            <a:chExt cx="2637485" cy="107417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637536" cy="1074166"/>
            </a:xfrm>
            <a:custGeom>
              <a:avLst/>
              <a:gdLst/>
              <a:ahLst/>
              <a:cxnLst/>
              <a:rect l="l" t="t" r="r" b="b"/>
              <a:pathLst>
                <a:path w="2637536" h="1074166">
                  <a:moveTo>
                    <a:pt x="0" y="0"/>
                  </a:moveTo>
                  <a:lnTo>
                    <a:pt x="2637536" y="0"/>
                  </a:lnTo>
                  <a:lnTo>
                    <a:pt x="2637536" y="1074166"/>
                  </a:lnTo>
                  <a:lnTo>
                    <a:pt x="0" y="1074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" r="-29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6799720" y="847725"/>
            <a:ext cx="5925680" cy="1553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42"/>
              </a:lnSpc>
            </a:pPr>
            <a:r>
              <a:rPr lang="en-US" sz="9000" dirty="0">
                <a:solidFill>
                  <a:srgbClr val="000000"/>
                </a:solidFill>
                <a:latin typeface="Courgette"/>
                <a:ea typeface="Courgette"/>
                <a:cs typeface="Courgette"/>
                <a:sym typeface="Courgette"/>
              </a:rPr>
              <a:t>Lesson #4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64584" y="2435795"/>
            <a:ext cx="8761147" cy="332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Poster activity- Find the best way to say sorry on the cartoon. </a:t>
            </a: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Plakataktivitet- Finn den beste måten å si unnskyld på tegneserien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81287" y="7324078"/>
            <a:ext cx="7955387" cy="248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Puzzle activity: Find the pairs.</a:t>
            </a:r>
          </a:p>
          <a:p>
            <a:pPr algn="l">
              <a:lnSpc>
                <a:spcPts val="6719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Puslespill: Finn de som hører sammen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159679" y="8014906"/>
            <a:ext cx="547888" cy="594360"/>
            <a:chOff x="0" y="0"/>
            <a:chExt cx="730517" cy="7924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30504" cy="792480"/>
            </a:xfrm>
            <a:custGeom>
              <a:avLst/>
              <a:gdLst/>
              <a:ahLst/>
              <a:cxnLst/>
              <a:rect l="l" t="t" r="r" b="b"/>
              <a:pathLst>
                <a:path w="730504" h="792480">
                  <a:moveTo>
                    <a:pt x="0" y="0"/>
                  </a:moveTo>
                  <a:lnTo>
                    <a:pt x="730504" y="0"/>
                  </a:lnTo>
                  <a:lnTo>
                    <a:pt x="730504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9709566" y="3083309"/>
            <a:ext cx="10665876" cy="11399444"/>
            <a:chOff x="0" y="0"/>
            <a:chExt cx="14221168" cy="15199258"/>
          </a:xfrm>
        </p:grpSpPr>
        <p:sp>
          <p:nvSpPr>
            <p:cNvPr id="16" name="Freeform 16"/>
            <p:cNvSpPr/>
            <p:nvPr/>
          </p:nvSpPr>
          <p:spPr>
            <a:xfrm>
              <a:off x="544322" y="903347"/>
              <a:ext cx="12792967" cy="13046536"/>
            </a:xfrm>
            <a:custGeom>
              <a:avLst/>
              <a:gdLst/>
              <a:ahLst/>
              <a:cxnLst/>
              <a:rect l="l" t="t" r="r" b="b"/>
              <a:pathLst>
                <a:path w="12792967" h="13046536">
                  <a:moveTo>
                    <a:pt x="7058025" y="1468251"/>
                  </a:moveTo>
                  <a:cubicBezTo>
                    <a:pt x="6114796" y="2861695"/>
                    <a:pt x="6227318" y="4048764"/>
                    <a:pt x="5163439" y="4681097"/>
                  </a:cubicBezTo>
                  <a:cubicBezTo>
                    <a:pt x="3019679" y="5959352"/>
                    <a:pt x="822325" y="4740025"/>
                    <a:pt x="147066" y="6932045"/>
                  </a:cubicBezTo>
                  <a:cubicBezTo>
                    <a:pt x="-544322" y="9177659"/>
                    <a:pt x="1226947" y="11348216"/>
                    <a:pt x="4935728" y="12706863"/>
                  </a:cubicBezTo>
                  <a:cubicBezTo>
                    <a:pt x="9260713" y="14295886"/>
                    <a:pt x="13676884" y="9970902"/>
                    <a:pt x="12639929" y="6752595"/>
                  </a:cubicBezTo>
                  <a:cubicBezTo>
                    <a:pt x="11782425" y="4086230"/>
                    <a:pt x="13266928" y="2917957"/>
                    <a:pt x="12374626" y="1468252"/>
                  </a:cubicBezTo>
                  <a:cubicBezTo>
                    <a:pt x="10911459" y="-903347"/>
                    <a:pt x="8068183" y="-27047"/>
                    <a:pt x="7058025" y="1468251"/>
                  </a:cubicBezTo>
                  <a:close/>
                </a:path>
              </a:pathLst>
            </a:custGeom>
            <a:solidFill>
              <a:srgbClr val="66D5D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755226" y="2880465"/>
            <a:ext cx="5065538" cy="1602553"/>
            <a:chOff x="0" y="0"/>
            <a:chExt cx="6754051" cy="213673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754114" cy="2136775"/>
            </a:xfrm>
            <a:custGeom>
              <a:avLst/>
              <a:gdLst/>
              <a:ahLst/>
              <a:cxnLst/>
              <a:rect l="l" t="t" r="r" b="b"/>
              <a:pathLst>
                <a:path w="6754114" h="2136775">
                  <a:moveTo>
                    <a:pt x="0" y="0"/>
                  </a:moveTo>
                  <a:lnTo>
                    <a:pt x="6754114" y="0"/>
                  </a:lnTo>
                  <a:lnTo>
                    <a:pt x="6754114" y="2136775"/>
                  </a:lnTo>
                  <a:lnTo>
                    <a:pt x="0" y="2136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1" r="-89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-2741314" y="-126997"/>
            <a:ext cx="5065538" cy="1602553"/>
            <a:chOff x="0" y="0"/>
            <a:chExt cx="6754051" cy="213673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754114" cy="2136775"/>
            </a:xfrm>
            <a:custGeom>
              <a:avLst/>
              <a:gdLst/>
              <a:ahLst/>
              <a:cxnLst/>
              <a:rect l="l" t="t" r="r" b="b"/>
              <a:pathLst>
                <a:path w="6754114" h="2136775">
                  <a:moveTo>
                    <a:pt x="0" y="0"/>
                  </a:moveTo>
                  <a:lnTo>
                    <a:pt x="6754114" y="0"/>
                  </a:lnTo>
                  <a:lnTo>
                    <a:pt x="6754114" y="2136775"/>
                  </a:lnTo>
                  <a:lnTo>
                    <a:pt x="0" y="2136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1" r="-89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044770" y="4584478"/>
            <a:ext cx="8243230" cy="6099991"/>
            <a:chOff x="0" y="0"/>
            <a:chExt cx="10990974" cy="813332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990961" cy="8133334"/>
            </a:xfrm>
            <a:custGeom>
              <a:avLst/>
              <a:gdLst/>
              <a:ahLst/>
              <a:cxnLst/>
              <a:rect l="l" t="t" r="r" b="b"/>
              <a:pathLst>
                <a:path w="10990961" h="8133334">
                  <a:moveTo>
                    <a:pt x="0" y="0"/>
                  </a:moveTo>
                  <a:lnTo>
                    <a:pt x="10990961" y="0"/>
                  </a:lnTo>
                  <a:lnTo>
                    <a:pt x="10990961" y="8133334"/>
                  </a:lnTo>
                  <a:lnTo>
                    <a:pt x="0" y="8133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66908" y="1836911"/>
            <a:ext cx="9306358" cy="4722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8"/>
              </a:lnSpc>
            </a:pPr>
            <a:r>
              <a:rPr lang="en-US" sz="4683">
                <a:solidFill>
                  <a:srgbClr val="1F497D"/>
                </a:solidFill>
                <a:latin typeface="Diphylleia"/>
                <a:ea typeface="Diphylleia"/>
                <a:cs typeface="Diphylleia"/>
                <a:sym typeface="Diphylleia"/>
              </a:rPr>
              <a:t>The goal is to be able to say “I can use different ways to say sorry.”</a:t>
            </a:r>
          </a:p>
          <a:p>
            <a:pPr algn="ctr">
              <a:lnSpc>
                <a:spcPts val="6238"/>
              </a:lnSpc>
            </a:pPr>
            <a:r>
              <a:rPr lang="en-US" sz="4683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Målet er å kunne si “Jeg kan bruke flere måter å si unnskyld på, på engelsk.”</a:t>
            </a:r>
          </a:p>
          <a:p>
            <a:pPr algn="ctr">
              <a:lnSpc>
                <a:spcPts val="6238"/>
              </a:lnSpc>
            </a:pPr>
            <a:endParaRPr lang="en-US" sz="4683">
              <a:solidFill>
                <a:srgbClr val="FF0000"/>
              </a:solidFill>
              <a:latin typeface="Diphylleia"/>
              <a:ea typeface="Diphylleia"/>
              <a:cs typeface="Diphylleia"/>
              <a:sym typeface="Diphylle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80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80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80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80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650540" y="301971"/>
            <a:ext cx="8935202" cy="133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Groups working together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Grupper som jobber sammen</a:t>
            </a:r>
          </a:p>
        </p:txBody>
      </p:sp>
      <p:sp>
        <p:nvSpPr>
          <p:cNvPr id="15" name="AutoShape 15"/>
          <p:cNvSpPr/>
          <p:nvPr/>
        </p:nvSpPr>
        <p:spPr>
          <a:xfrm rot="6780">
            <a:off x="-476669" y="1028548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650540" y="2751030"/>
            <a:ext cx="8935202" cy="7419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 dirty="0">
                <a:solidFill>
                  <a:srgbClr val="C497D1"/>
                </a:solidFill>
                <a:latin typeface="Diphylleia"/>
                <a:ea typeface="Diphylleia"/>
                <a:cs typeface="Diphylleia"/>
                <a:sym typeface="Diphylleia"/>
              </a:rPr>
              <a:t>Purple group</a:t>
            </a:r>
          </a:p>
          <a:p>
            <a:pPr algn="l">
              <a:lnSpc>
                <a:spcPts val="5327"/>
              </a:lnSpc>
            </a:pPr>
            <a:r>
              <a:rPr lang="en-US" sz="3999" dirty="0">
                <a:solidFill>
                  <a:srgbClr val="C497D1"/>
                </a:solidFill>
                <a:latin typeface="Diphylleia"/>
                <a:ea typeface="Diphylleia"/>
                <a:cs typeface="Diphylleia"/>
                <a:sym typeface="Diphylleia"/>
              </a:rPr>
              <a:t>Pair 1</a:t>
            </a:r>
          </a:p>
          <a:p>
            <a:pPr algn="l">
              <a:lnSpc>
                <a:spcPts val="5327"/>
              </a:lnSpc>
            </a:pPr>
            <a:r>
              <a:rPr lang="en-US" sz="3999" dirty="0">
                <a:solidFill>
                  <a:srgbClr val="C497D1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 dirty="0">
                <a:solidFill>
                  <a:srgbClr val="C497D1"/>
                </a:solidFill>
                <a:latin typeface="Diphylleia"/>
                <a:ea typeface="Diphylleia"/>
                <a:cs typeface="Diphylleia"/>
                <a:sym typeface="Diphylleia"/>
              </a:rPr>
              <a:t>Pair 2</a:t>
            </a:r>
          </a:p>
          <a:p>
            <a:pPr algn="l">
              <a:lnSpc>
                <a:spcPts val="5327"/>
              </a:lnSpc>
            </a:pPr>
            <a:r>
              <a:rPr lang="en-US" sz="3999" dirty="0">
                <a:solidFill>
                  <a:srgbClr val="C497D1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endParaRPr lang="en-US" sz="3999" dirty="0">
              <a:solidFill>
                <a:srgbClr val="C497D1"/>
              </a:solidFill>
              <a:latin typeface="Diphylleia"/>
              <a:ea typeface="Diphylleia"/>
              <a:cs typeface="Diphylleia"/>
              <a:sym typeface="Diphylleia"/>
            </a:endParaRPr>
          </a:p>
          <a:p>
            <a:pPr algn="l">
              <a:lnSpc>
                <a:spcPts val="5327"/>
              </a:lnSpc>
            </a:pPr>
            <a:r>
              <a:rPr lang="en-US" sz="3999" dirty="0">
                <a:solidFill>
                  <a:srgbClr val="FFC433"/>
                </a:solidFill>
                <a:latin typeface="Diphylleia"/>
                <a:ea typeface="Diphylleia"/>
                <a:cs typeface="Diphylleia"/>
                <a:sym typeface="Diphylleia"/>
              </a:rPr>
              <a:t>Yellow group</a:t>
            </a:r>
          </a:p>
          <a:p>
            <a:pPr algn="l">
              <a:lnSpc>
                <a:spcPts val="5327"/>
              </a:lnSpc>
            </a:pPr>
            <a:r>
              <a:rPr lang="en-US" sz="3999" dirty="0">
                <a:solidFill>
                  <a:srgbClr val="FFC433"/>
                </a:solidFill>
                <a:latin typeface="Diphylleia"/>
                <a:ea typeface="Diphylleia"/>
                <a:cs typeface="Diphylleia"/>
                <a:sym typeface="Diphylleia"/>
              </a:rPr>
              <a:t>Pair 4</a:t>
            </a:r>
          </a:p>
          <a:p>
            <a:pPr algn="l">
              <a:lnSpc>
                <a:spcPts val="5327"/>
              </a:lnSpc>
            </a:pPr>
            <a:r>
              <a:rPr lang="en-US" sz="3999" dirty="0">
                <a:solidFill>
                  <a:srgbClr val="FFC433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 dirty="0">
                <a:solidFill>
                  <a:srgbClr val="FFC433"/>
                </a:solidFill>
                <a:latin typeface="Diphylleia"/>
                <a:ea typeface="Diphylleia"/>
                <a:cs typeface="Diphylleia"/>
                <a:sym typeface="Diphylleia"/>
              </a:rPr>
              <a:t>Pair 5</a:t>
            </a:r>
          </a:p>
          <a:p>
            <a:pPr algn="l">
              <a:lnSpc>
                <a:spcPts val="5327"/>
              </a:lnSpc>
            </a:pPr>
            <a:r>
              <a:rPr lang="en-US" sz="3999" dirty="0">
                <a:solidFill>
                  <a:srgbClr val="FFC433"/>
                </a:solidFill>
                <a:latin typeface="Diphylleia"/>
                <a:ea typeface="Diphylleia"/>
                <a:cs typeface="Diphylleia"/>
                <a:sym typeface="Diphylleia"/>
              </a:rPr>
              <a:t>Pupils – Pupil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37927" y="2751030"/>
            <a:ext cx="8935202" cy="7419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EB5F0A"/>
                </a:solidFill>
                <a:latin typeface="Diphylleia"/>
                <a:ea typeface="Diphylleia"/>
                <a:cs typeface="Diphylleia"/>
                <a:sym typeface="Diphylleia"/>
              </a:rPr>
              <a:t>Orange group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EB5F0A"/>
                </a:solidFill>
                <a:latin typeface="Diphylleia"/>
                <a:ea typeface="Diphylleia"/>
                <a:cs typeface="Diphylleia"/>
                <a:sym typeface="Diphylleia"/>
              </a:rPr>
              <a:t>Pair 6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EB5F0A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EB5F0A"/>
                </a:solidFill>
                <a:latin typeface="Diphylleia"/>
                <a:ea typeface="Diphylleia"/>
                <a:cs typeface="Diphylleia"/>
                <a:sym typeface="Diphylleia"/>
              </a:rPr>
              <a:t>Pair 7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EB5F0A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endParaRPr lang="en-US" sz="3999">
              <a:solidFill>
                <a:srgbClr val="EB5F0A"/>
              </a:solidFill>
              <a:latin typeface="Diphylleia"/>
              <a:ea typeface="Diphylleia"/>
              <a:cs typeface="Diphylleia"/>
              <a:sym typeface="Diphylleia"/>
            </a:endParaRP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BF63"/>
                </a:solidFill>
                <a:latin typeface="Diphylleia"/>
                <a:ea typeface="Diphylleia"/>
                <a:cs typeface="Diphylleia"/>
                <a:sym typeface="Diphylleia"/>
              </a:rPr>
              <a:t>Green group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BF63"/>
                </a:solidFill>
                <a:latin typeface="Diphylleia"/>
                <a:ea typeface="Diphylleia"/>
                <a:cs typeface="Diphylleia"/>
                <a:sym typeface="Diphylleia"/>
              </a:rPr>
              <a:t>Pair 8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BF63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BF63"/>
                </a:solidFill>
                <a:latin typeface="Diphylleia"/>
                <a:ea typeface="Diphylleia"/>
                <a:cs typeface="Diphylleia"/>
                <a:sym typeface="Diphylleia"/>
              </a:rPr>
              <a:t>Pair 9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BF63"/>
                </a:solidFill>
                <a:latin typeface="Diphylleia"/>
                <a:ea typeface="Diphylleia"/>
                <a:cs typeface="Diphylleia"/>
                <a:sym typeface="Diphylleia"/>
              </a:rPr>
              <a:t>Pupil – Pupil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3950"/>
            <a:chOff x="0" y="0"/>
            <a:chExt cx="11289233" cy="63483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89284" cy="6348349"/>
            </a:xfrm>
            <a:custGeom>
              <a:avLst/>
              <a:gdLst/>
              <a:ahLst/>
              <a:cxnLst/>
              <a:rect l="l" t="t" r="r" b="b"/>
              <a:pathLst>
                <a:path w="11289284" h="6348349">
                  <a:moveTo>
                    <a:pt x="0" y="0"/>
                  </a:moveTo>
                  <a:lnTo>
                    <a:pt x="11289284" y="0"/>
                  </a:lnTo>
                  <a:lnTo>
                    <a:pt x="11289284" y="6348349"/>
                  </a:lnTo>
                  <a:lnTo>
                    <a:pt x="0" y="6348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650540" y="301971"/>
            <a:ext cx="8935202" cy="2009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Posters – Try to think of what Charlie could say.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Prøv å tenke på hva Charlie kunne si.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650540" y="4022028"/>
            <a:ext cx="15382592" cy="3230344"/>
            <a:chOff x="0" y="0"/>
            <a:chExt cx="7620000" cy="16002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20000" cy="1600200"/>
            </a:xfrm>
            <a:custGeom>
              <a:avLst/>
              <a:gdLst/>
              <a:ahLst/>
              <a:cxnLst/>
              <a:rect l="l" t="t" r="r" b="b"/>
              <a:pathLst>
                <a:path w="7620000" h="1600200">
                  <a:moveTo>
                    <a:pt x="0" y="0"/>
                  </a:moveTo>
                  <a:lnTo>
                    <a:pt x="7620000" y="0"/>
                  </a:lnTo>
                  <a:lnTo>
                    <a:pt x="7620000" y="1600200"/>
                  </a:lnTo>
                  <a:lnTo>
                    <a:pt x="0" y="160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824973" y="3365184"/>
            <a:ext cx="8935202" cy="656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Poster #1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230063" y="321373"/>
            <a:ext cx="8935202" cy="656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Poster #2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66908" y="1197292"/>
            <a:ext cx="16582517" cy="3731066"/>
            <a:chOff x="0" y="0"/>
            <a:chExt cx="7620000" cy="17145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20000" cy="1714500"/>
            </a:xfrm>
            <a:custGeom>
              <a:avLst/>
              <a:gdLst/>
              <a:ahLst/>
              <a:cxnLst/>
              <a:rect l="l" t="t" r="r" b="b"/>
              <a:pathLst>
                <a:path w="7620000" h="1714500">
                  <a:moveTo>
                    <a:pt x="0" y="0"/>
                  </a:moveTo>
                  <a:lnTo>
                    <a:pt x="7620000" y="0"/>
                  </a:lnTo>
                  <a:lnTo>
                    <a:pt x="76200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230063" y="321373"/>
            <a:ext cx="8935202" cy="656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Poster #3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66908" y="1028700"/>
            <a:ext cx="16542687" cy="7664778"/>
            <a:chOff x="0" y="0"/>
            <a:chExt cx="7620000" cy="3530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20000" cy="3530600"/>
            </a:xfrm>
            <a:custGeom>
              <a:avLst/>
              <a:gdLst/>
              <a:ahLst/>
              <a:cxnLst/>
              <a:rect l="l" t="t" r="r" b="b"/>
              <a:pathLst>
                <a:path w="7620000" h="3530600">
                  <a:moveTo>
                    <a:pt x="0" y="0"/>
                  </a:moveTo>
                  <a:lnTo>
                    <a:pt x="7620000" y="0"/>
                  </a:lnTo>
                  <a:lnTo>
                    <a:pt x="7620000" y="3530600"/>
                  </a:lnTo>
                  <a:lnTo>
                    <a:pt x="0" y="353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230063" y="321373"/>
            <a:ext cx="8935202" cy="656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Poster #4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3974420" y="1197292"/>
            <a:ext cx="12381691" cy="8415681"/>
            <a:chOff x="0" y="0"/>
            <a:chExt cx="6502400" cy="4419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502400" cy="4419600"/>
            </a:xfrm>
            <a:custGeom>
              <a:avLst/>
              <a:gdLst/>
              <a:ahLst/>
              <a:cxnLst/>
              <a:rect l="l" t="t" r="r" b="b"/>
              <a:pathLst>
                <a:path w="6502400" h="4419600">
                  <a:moveTo>
                    <a:pt x="0" y="0"/>
                  </a:moveTo>
                  <a:lnTo>
                    <a:pt x="6502400" y="0"/>
                  </a:lnTo>
                  <a:lnTo>
                    <a:pt x="6502400" y="4419600"/>
                  </a:lnTo>
                  <a:lnTo>
                    <a:pt x="0" y="441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650540" y="2188826"/>
            <a:ext cx="6425552" cy="1417737"/>
          </a:xfrm>
          <a:custGeom>
            <a:avLst/>
            <a:gdLst/>
            <a:ahLst/>
            <a:cxnLst/>
            <a:rect l="l" t="t" r="r" b="b"/>
            <a:pathLst>
              <a:path w="6425552" h="1417737">
                <a:moveTo>
                  <a:pt x="0" y="0"/>
                </a:moveTo>
                <a:lnTo>
                  <a:pt x="6425551" y="0"/>
                </a:lnTo>
                <a:lnTo>
                  <a:pt x="6425551" y="1417737"/>
                </a:lnTo>
                <a:lnTo>
                  <a:pt x="0" y="1417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9600424" y="2188826"/>
            <a:ext cx="7020880" cy="1604773"/>
          </a:xfrm>
          <a:custGeom>
            <a:avLst/>
            <a:gdLst/>
            <a:ahLst/>
            <a:cxnLst/>
            <a:rect l="l" t="t" r="r" b="b"/>
            <a:pathLst>
              <a:path w="7020880" h="1604773">
                <a:moveTo>
                  <a:pt x="0" y="0"/>
                </a:moveTo>
                <a:lnTo>
                  <a:pt x="7020881" y="0"/>
                </a:lnTo>
                <a:lnTo>
                  <a:pt x="7020881" y="1604772"/>
                </a:lnTo>
                <a:lnTo>
                  <a:pt x="0" y="16047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650540" y="4146727"/>
            <a:ext cx="6425552" cy="1346841"/>
          </a:xfrm>
          <a:custGeom>
            <a:avLst/>
            <a:gdLst/>
            <a:ahLst/>
            <a:cxnLst/>
            <a:rect l="l" t="t" r="r" b="b"/>
            <a:pathLst>
              <a:path w="6425552" h="1346841">
                <a:moveTo>
                  <a:pt x="0" y="0"/>
                </a:moveTo>
                <a:lnTo>
                  <a:pt x="6425551" y="0"/>
                </a:lnTo>
                <a:lnTo>
                  <a:pt x="6425551" y="1346841"/>
                </a:lnTo>
                <a:lnTo>
                  <a:pt x="0" y="13468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9600424" y="4032427"/>
            <a:ext cx="7020880" cy="1563602"/>
          </a:xfrm>
          <a:custGeom>
            <a:avLst/>
            <a:gdLst/>
            <a:ahLst/>
            <a:cxnLst/>
            <a:rect l="l" t="t" r="r" b="b"/>
            <a:pathLst>
              <a:path w="7020880" h="1563602">
                <a:moveTo>
                  <a:pt x="0" y="0"/>
                </a:moveTo>
                <a:lnTo>
                  <a:pt x="7020881" y="0"/>
                </a:lnTo>
                <a:lnTo>
                  <a:pt x="7020881" y="1563603"/>
                </a:lnTo>
                <a:lnTo>
                  <a:pt x="0" y="15636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650540" y="6235484"/>
            <a:ext cx="6425552" cy="1550995"/>
          </a:xfrm>
          <a:custGeom>
            <a:avLst/>
            <a:gdLst/>
            <a:ahLst/>
            <a:cxnLst/>
            <a:rect l="l" t="t" r="r" b="b"/>
            <a:pathLst>
              <a:path w="6425552" h="1550995">
                <a:moveTo>
                  <a:pt x="0" y="0"/>
                </a:moveTo>
                <a:lnTo>
                  <a:pt x="6425551" y="0"/>
                </a:lnTo>
                <a:lnTo>
                  <a:pt x="6425551" y="1550995"/>
                </a:lnTo>
                <a:lnTo>
                  <a:pt x="0" y="15509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9600424" y="6306695"/>
            <a:ext cx="7020880" cy="1465227"/>
          </a:xfrm>
          <a:custGeom>
            <a:avLst/>
            <a:gdLst/>
            <a:ahLst/>
            <a:cxnLst/>
            <a:rect l="l" t="t" r="r" b="b"/>
            <a:pathLst>
              <a:path w="7020880" h="1465227">
                <a:moveTo>
                  <a:pt x="0" y="0"/>
                </a:moveTo>
                <a:lnTo>
                  <a:pt x="7020881" y="0"/>
                </a:lnTo>
                <a:lnTo>
                  <a:pt x="7020881" y="1465227"/>
                </a:lnTo>
                <a:lnTo>
                  <a:pt x="0" y="14652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1650540" y="301971"/>
            <a:ext cx="8935202" cy="133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Puzzle – What fits together?</a:t>
            </a:r>
          </a:p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FF0000"/>
                </a:solidFill>
                <a:latin typeface="Diphylleia"/>
                <a:ea typeface="Diphylleia"/>
                <a:cs typeface="Diphylleia"/>
                <a:sym typeface="Diphylleia"/>
              </a:rPr>
              <a:t>Puslespill – Hva hører sammen?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6779">
            <a:off x="-476669" y="106747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688686" y="939413"/>
            <a:ext cx="19675354" cy="38804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6780">
            <a:off x="-476669" y="19503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6780">
            <a:off x="-476669" y="2872149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rot="6780">
            <a:off x="-476669" y="3793950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6780">
            <a:off x="-476669" y="4715751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rot="6779">
            <a:off x="-476669" y="5637552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rot="6779">
            <a:off x="-476669" y="6559353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rot="6779">
            <a:off x="-476669" y="7481154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 rot="6779">
            <a:off x="-476669" y="84029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 rot="6780">
            <a:off x="-476669" y="9324765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6779">
            <a:off x="-476669" y="10246566"/>
            <a:ext cx="19675392" cy="0"/>
          </a:xfrm>
          <a:prstGeom prst="line">
            <a:avLst/>
          </a:prstGeom>
          <a:ln w="38100" cap="rnd">
            <a:solidFill>
              <a:srgbClr val="000000">
                <a:alpha val="4314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rot="5388420">
            <a:off x="-4731830" y="5512127"/>
            <a:ext cx="11558540" cy="0"/>
          </a:xfrm>
          <a:prstGeom prst="line">
            <a:avLst/>
          </a:prstGeom>
          <a:ln w="38100" cap="rnd">
            <a:solidFill>
              <a:srgbClr val="FF5757">
                <a:alpha val="19216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650540" y="2188826"/>
            <a:ext cx="6425552" cy="1417737"/>
          </a:xfrm>
          <a:custGeom>
            <a:avLst/>
            <a:gdLst/>
            <a:ahLst/>
            <a:cxnLst/>
            <a:rect l="l" t="t" r="r" b="b"/>
            <a:pathLst>
              <a:path w="6425552" h="1417737">
                <a:moveTo>
                  <a:pt x="0" y="0"/>
                </a:moveTo>
                <a:lnTo>
                  <a:pt x="6425551" y="0"/>
                </a:lnTo>
                <a:lnTo>
                  <a:pt x="6425551" y="1417737"/>
                </a:lnTo>
                <a:lnTo>
                  <a:pt x="0" y="14177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650540" y="6257507"/>
            <a:ext cx="7020880" cy="1563602"/>
          </a:xfrm>
          <a:custGeom>
            <a:avLst/>
            <a:gdLst/>
            <a:ahLst/>
            <a:cxnLst/>
            <a:rect l="l" t="t" r="r" b="b"/>
            <a:pathLst>
              <a:path w="7020880" h="1563602">
                <a:moveTo>
                  <a:pt x="0" y="0"/>
                </a:moveTo>
                <a:lnTo>
                  <a:pt x="7020880" y="0"/>
                </a:lnTo>
                <a:lnTo>
                  <a:pt x="7020880" y="1563602"/>
                </a:lnTo>
                <a:lnTo>
                  <a:pt x="0" y="15636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650540" y="301971"/>
            <a:ext cx="8935202" cy="656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3999">
                <a:solidFill>
                  <a:srgbClr val="000000"/>
                </a:solidFill>
                <a:latin typeface="Diphylleia"/>
                <a:ea typeface="Diphylleia"/>
                <a:cs typeface="Diphylleia"/>
                <a:sym typeface="Diphylleia"/>
              </a:rPr>
              <a:t>Like this!</a:t>
            </a:r>
          </a:p>
        </p:txBody>
      </p:sp>
      <p:sp>
        <p:nvSpPr>
          <p:cNvPr id="18" name="Freeform 18"/>
          <p:cNvSpPr/>
          <p:nvPr/>
        </p:nvSpPr>
        <p:spPr>
          <a:xfrm>
            <a:off x="9399959" y="2312835"/>
            <a:ext cx="6968298" cy="1480763"/>
          </a:xfrm>
          <a:custGeom>
            <a:avLst/>
            <a:gdLst/>
            <a:ahLst/>
            <a:cxnLst/>
            <a:rect l="l" t="t" r="r" b="b"/>
            <a:pathLst>
              <a:path w="6968298" h="1480763">
                <a:moveTo>
                  <a:pt x="0" y="0"/>
                </a:moveTo>
                <a:lnTo>
                  <a:pt x="6968299" y="0"/>
                </a:lnTo>
                <a:lnTo>
                  <a:pt x="6968299" y="1480763"/>
                </a:lnTo>
                <a:lnTo>
                  <a:pt x="0" y="1480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399959" y="6371051"/>
            <a:ext cx="7376385" cy="1450059"/>
          </a:xfrm>
          <a:custGeom>
            <a:avLst/>
            <a:gdLst/>
            <a:ahLst/>
            <a:cxnLst/>
            <a:rect l="l" t="t" r="r" b="b"/>
            <a:pathLst>
              <a:path w="7376385" h="1450059">
                <a:moveTo>
                  <a:pt x="0" y="0"/>
                </a:moveTo>
                <a:lnTo>
                  <a:pt x="7376385" y="0"/>
                </a:lnTo>
                <a:lnTo>
                  <a:pt x="7376385" y="1450058"/>
                </a:lnTo>
                <a:lnTo>
                  <a:pt x="0" y="14500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